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</p:sldMasterIdLst>
  <p:notesMasterIdLst>
    <p:notesMasterId r:id="rId20"/>
  </p:notesMasterIdLst>
  <p:handoutMasterIdLst>
    <p:handoutMasterId r:id="rId21"/>
  </p:handoutMasterIdLst>
  <p:sldIdLst>
    <p:sldId id="305" r:id="rId2"/>
    <p:sldId id="285" r:id="rId3"/>
    <p:sldId id="286" r:id="rId4"/>
    <p:sldId id="287" r:id="rId5"/>
    <p:sldId id="296" r:id="rId6"/>
    <p:sldId id="288" r:id="rId7"/>
    <p:sldId id="299" r:id="rId8"/>
    <p:sldId id="300" r:id="rId9"/>
    <p:sldId id="295" r:id="rId10"/>
    <p:sldId id="289" r:id="rId11"/>
    <p:sldId id="294" r:id="rId12"/>
    <p:sldId id="290" r:id="rId13"/>
    <p:sldId id="301" r:id="rId14"/>
    <p:sldId id="303" r:id="rId15"/>
    <p:sldId id="292" r:id="rId16"/>
    <p:sldId id="293" r:id="rId17"/>
    <p:sldId id="297" r:id="rId18"/>
    <p:sldId id="304" r:id="rId19"/>
  </p:sldIdLst>
  <p:sldSz cx="9144000" cy="6858000" type="overhead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</p:showPr>
  <p:clrMru>
    <a:srgbClr val="009999"/>
    <a:srgbClr val="003399"/>
    <a:srgbClr val="336699"/>
    <a:srgbClr val="008080"/>
    <a:srgbClr val="FF996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28614" autoAdjust="0"/>
    <p:restoredTop sz="90725" autoAdjust="0"/>
  </p:normalViewPr>
  <p:slideViewPr>
    <p:cSldViewPr>
      <p:cViewPr>
        <p:scale>
          <a:sx n="90" d="100"/>
          <a:sy n="90" d="100"/>
        </p:scale>
        <p:origin x="-128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9" d="100"/>
          <a:sy n="69" d="100"/>
        </p:scale>
        <p:origin x="-3270" y="-108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18" charset="0"/>
              </a:defRPr>
            </a:lvl1pPr>
          </a:lstStyle>
          <a:p>
            <a:r>
              <a:rPr lang="en-US"/>
              <a:t>Introduction to Operating Systems</a:t>
            </a: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18" charset="0"/>
              </a:defRPr>
            </a:lvl1pPr>
          </a:lstStyle>
          <a:p>
            <a:fld id="{12AB8FE7-D019-4133-86C6-BE7B19C8B50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18" charset="0"/>
              </a:defRPr>
            </a:lvl1pPr>
          </a:lstStyle>
          <a:p>
            <a:fld id="{91D37E02-3DDB-4B99-8895-006E8A855BB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26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52227" name="Group 3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52228" name="Rectangle 4"/>
              <p:cNvSpPr>
                <a:spLocks noChangeArrowheads="1"/>
              </p:cNvSpPr>
              <p:nvPr/>
            </p:nvSpPr>
            <p:spPr bwMode="ltGray">
              <a:xfrm>
                <a:off x="2112" y="0"/>
                <a:ext cx="3648" cy="9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52229" name="Group 5"/>
              <p:cNvGrpSpPr>
                <a:grpSpLocks/>
              </p:cNvGrpSpPr>
              <p:nvPr userDrawn="1"/>
            </p:nvGrpSpPr>
            <p:grpSpPr bwMode="auto">
              <a:xfrm>
                <a:off x="0" y="0"/>
                <a:ext cx="5760" cy="4320"/>
                <a:chOff x="0" y="0"/>
                <a:chExt cx="5760" cy="4320"/>
              </a:xfrm>
            </p:grpSpPr>
            <p:sp>
              <p:nvSpPr>
                <p:cNvPr id="52230" name="Line 6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231" name="Line 7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232" name="Line 8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233" name="Line 9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234" name="Line 10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235" name="Line 11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236" name="Line 12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237" name="Line 13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238" name="Line 14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239" name="Line 15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240" name="Line 16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241" name="Line 17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242" name="Line 18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243" name="Line 19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244" name="Line 20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245" name="Line 21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246" name="Line 22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247" name="Line 23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248" name="Line 24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249" name="Line 25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250" name="Line 26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251" name="Line 27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252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253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254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255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256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257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258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259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260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261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262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263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264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265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266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267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268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269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270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271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272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273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274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275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276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277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278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279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280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52281" name="Line 57"/>
              <p:cNvSpPr>
                <a:spLocks noChangeShapeType="1"/>
              </p:cNvSpPr>
              <p:nvPr/>
            </p:nvSpPr>
            <p:spPr bwMode="ltGray">
              <a:xfrm>
                <a:off x="5568" y="0"/>
                <a:ext cx="0" cy="14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2282" name="Group 58"/>
            <p:cNvGrpSpPr>
              <a:grpSpLocks/>
            </p:cNvGrpSpPr>
            <p:nvPr userDrawn="1"/>
          </p:nvGrpSpPr>
          <p:grpSpPr bwMode="auto">
            <a:xfrm>
              <a:off x="3" y="559"/>
              <a:ext cx="4192" cy="1796"/>
              <a:chOff x="3" y="559"/>
              <a:chExt cx="4192" cy="1796"/>
            </a:xfrm>
          </p:grpSpPr>
          <p:sp>
            <p:nvSpPr>
              <p:cNvPr id="52283" name="Line 59"/>
              <p:cNvSpPr>
                <a:spLocks noChangeShapeType="1"/>
              </p:cNvSpPr>
              <p:nvPr/>
            </p:nvSpPr>
            <p:spPr bwMode="ltGray">
              <a:xfrm>
                <a:off x="506" y="559"/>
                <a:ext cx="0" cy="179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284" name="Line 60"/>
              <p:cNvSpPr>
                <a:spLocks noChangeShapeType="1"/>
              </p:cNvSpPr>
              <p:nvPr/>
            </p:nvSpPr>
            <p:spPr bwMode="ltGray">
              <a:xfrm flipH="1" flipV="1">
                <a:off x="3" y="1924"/>
                <a:ext cx="32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285" name="Line 61"/>
              <p:cNvSpPr>
                <a:spLocks noChangeShapeType="1"/>
              </p:cNvSpPr>
              <p:nvPr/>
            </p:nvSpPr>
            <p:spPr bwMode="ltGray">
              <a:xfrm flipH="1" flipV="1">
                <a:off x="384" y="938"/>
                <a:ext cx="38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286" name="Arc 62"/>
              <p:cNvSpPr>
                <a:spLocks/>
              </p:cNvSpPr>
              <p:nvPr/>
            </p:nvSpPr>
            <p:spPr bwMode="ltGray">
              <a:xfrm rot="16200000" flipH="1">
                <a:off x="426" y="860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2287" name="Group 63"/>
            <p:cNvGrpSpPr>
              <a:grpSpLocks/>
            </p:cNvGrpSpPr>
            <p:nvPr userDrawn="1"/>
          </p:nvGrpSpPr>
          <p:grpSpPr bwMode="auto">
            <a:xfrm>
              <a:off x="1480" y="1952"/>
              <a:ext cx="3808" cy="1812"/>
              <a:chOff x="1480" y="1952"/>
              <a:chExt cx="3808" cy="1812"/>
            </a:xfrm>
          </p:grpSpPr>
          <p:sp>
            <p:nvSpPr>
              <p:cNvPr id="52288" name="Line 64"/>
              <p:cNvSpPr>
                <a:spLocks noChangeShapeType="1"/>
              </p:cNvSpPr>
              <p:nvPr/>
            </p:nvSpPr>
            <p:spPr bwMode="ltGray">
              <a:xfrm flipV="1">
                <a:off x="1480" y="3442"/>
                <a:ext cx="38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289" name="Line 65"/>
              <p:cNvSpPr>
                <a:spLocks noChangeShapeType="1"/>
              </p:cNvSpPr>
              <p:nvPr/>
            </p:nvSpPr>
            <p:spPr bwMode="ltGray">
              <a:xfrm flipH="1">
                <a:off x="5172" y="1952"/>
                <a:ext cx="0" cy="181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290" name="Arc 66"/>
              <p:cNvSpPr>
                <a:spLocks/>
              </p:cNvSpPr>
              <p:nvPr/>
            </p:nvSpPr>
            <p:spPr bwMode="ltGray">
              <a:xfrm rot="5400000">
                <a:off x="5097" y="3346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52291" name="Rectangle 67"/>
          <p:cNvSpPr>
            <a:spLocks noGrp="1" noChangeArrowheads="1"/>
          </p:cNvSpPr>
          <p:nvPr>
            <p:ph type="ctrTitle"/>
          </p:nvPr>
        </p:nvSpPr>
        <p:spPr>
          <a:xfrm>
            <a:off x="990600" y="1752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2292" name="Rectangle 68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990600" y="3309938"/>
            <a:ext cx="6400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2293" name="Rectangle 69"/>
          <p:cNvSpPr>
            <a:spLocks noGrp="1" noChangeArrowheads="1"/>
          </p:cNvSpPr>
          <p:nvPr>
            <p:ph type="dt" sz="quarter" idx="2"/>
          </p:nvPr>
        </p:nvSpPr>
        <p:spPr/>
        <p:txBody>
          <a:bodyPr/>
          <a:lstStyle>
            <a:lvl1pPr>
              <a:defRPr/>
            </a:lvl1pPr>
          </a:lstStyle>
          <a:p>
            <a:fld id="{E4550452-B736-459A-BB22-7E85476F9CCC}" type="datetime1">
              <a:rPr lang="en-US"/>
              <a:pPr/>
              <a:t>8/1/2023</a:t>
            </a:fld>
            <a:endParaRPr lang="en-US"/>
          </a:p>
        </p:txBody>
      </p:sp>
      <p:sp>
        <p:nvSpPr>
          <p:cNvPr id="52294" name="Rectangle 7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CSE421, Spring 2001</a:t>
            </a:r>
          </a:p>
        </p:txBody>
      </p:sp>
      <p:sp>
        <p:nvSpPr>
          <p:cNvPr id="52295" name="Rectangle 71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57101F0C-CF1D-4145-999E-B14CD50EBB1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7CE962-8131-4713-BCF9-7817D8D08B97}" type="datetime1">
              <a:rPr lang="en-US"/>
              <a:pPr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CSE421, Spring 2001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EEB069-02ED-4F32-8181-993E86B28E0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304800"/>
            <a:ext cx="2000250" cy="5715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0"/>
            <a:ext cx="5848350" cy="5715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DCF4AF1-41EB-4F6C-ADBC-0D98CBA7099E}" type="datetime1">
              <a:rPr lang="en-US"/>
              <a:pPr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CSE421, Spring 2001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96AAB2-ADFA-47A7-8E1F-DD40C70882A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50B5042-CD27-4C26-80E3-B3383CD36D74}" type="datetime1">
              <a:rPr lang="en-US"/>
              <a:pPr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CSE421, Spring 2001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F8D5F2-2851-40DF-B23B-E2C4123A591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36E1CD4-D63D-4AC8-B7F0-4B303D57CF51}" type="datetime1">
              <a:rPr lang="en-US"/>
              <a:pPr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CSE421, Spring 2001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044F4B-CA00-42CF-A2BC-FA1496B54AB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05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905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FDEE3E7-ED8E-4F58-AF35-CCE5E4CAEC0F}" type="datetime1">
              <a:rPr lang="en-US"/>
              <a:pPr/>
              <a:t>8/1/2023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CSE421, Spring 2001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4E8B10-813C-4300-8313-B62278BE305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B4CFE0E-B836-4A65-81B0-E2AE1C866232}" type="datetime1">
              <a:rPr lang="en-US"/>
              <a:pPr/>
              <a:t>8/1/2023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CSE421, Spring 2001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9468CF-7666-4E41-8AE1-6A11F05A6B0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7E2FE26-4719-45AA-A9F9-D084B2C53D69}" type="datetime1">
              <a:rPr lang="en-US"/>
              <a:pPr/>
              <a:t>8/1/2023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CSE421, Spring 2001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6D50B6-6359-42D6-8C23-DC9EC5EB123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0DDCAC7-56ED-40C9-921A-8524445BD996}" type="datetime1">
              <a:rPr lang="en-US"/>
              <a:pPr/>
              <a:t>8/1/2023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CSE421, Spring 2001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A534F4-3635-4452-8568-DA7FB8C5376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22E6BFF-D74E-4A95-854A-2CD358998D9D}" type="datetime1">
              <a:rPr lang="en-US"/>
              <a:pPr/>
              <a:t>8/1/2023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CSE421, Spring 2001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4A053E-3E1B-4A13-82E5-4ACE6217F04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5D032E-CE62-48F3-ACBD-75E4C5A52DE5}" type="datetime1">
              <a:rPr lang="en-US"/>
              <a:pPr/>
              <a:t>8/1/2023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CSE421, Spring 2001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5D0126-AC47-4713-A094-9A3B540C31F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02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51203" name="Group 3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grpSp>
            <p:nvGrpSpPr>
              <p:cNvPr id="51204" name="Group 4"/>
              <p:cNvGrpSpPr>
                <a:grpSpLocks/>
              </p:cNvGrpSpPr>
              <p:nvPr/>
            </p:nvGrpSpPr>
            <p:grpSpPr bwMode="auto">
              <a:xfrm>
                <a:off x="0" y="192"/>
                <a:ext cx="5760" cy="4032"/>
                <a:chOff x="0" y="192"/>
                <a:chExt cx="5760" cy="4032"/>
              </a:xfrm>
            </p:grpSpPr>
            <p:sp>
              <p:nvSpPr>
                <p:cNvPr id="51205" name="Line 5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206" name="Line 6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207" name="Line 7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208" name="Line 8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209" name="Line 9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210" name="Line 10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211" name="Line 11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212" name="Line 12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213" name="Line 13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214" name="Line 14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215" name="Line 15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216" name="Line 16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217" name="Line 17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218" name="Line 18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219" name="Line 19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220" name="Line 20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221" name="Line 21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222" name="Line 22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223" name="Line 23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224" name="Line 24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225" name="Line 25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226" name="Line 26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1227" name="Group 27"/>
              <p:cNvGrpSpPr>
                <a:grpSpLocks/>
              </p:cNvGrpSpPr>
              <p:nvPr/>
            </p:nvGrpSpPr>
            <p:grpSpPr bwMode="auto">
              <a:xfrm>
                <a:off x="192" y="0"/>
                <a:ext cx="5376" cy="4320"/>
                <a:chOff x="192" y="0"/>
                <a:chExt cx="5376" cy="4320"/>
              </a:xfrm>
            </p:grpSpPr>
            <p:sp>
              <p:nvSpPr>
                <p:cNvPr id="51228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229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230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231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232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233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234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235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236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237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238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239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240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241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242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243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244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245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246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247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248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249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250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251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252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253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254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255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256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51257" name="Rectangle 57" descr="60%"/>
            <p:cNvSpPr>
              <a:spLocks noChangeArrowheads="1"/>
            </p:cNvSpPr>
            <p:nvPr/>
          </p:nvSpPr>
          <p:spPr bwMode="ltGray">
            <a:xfrm>
              <a:off x="2112" y="0"/>
              <a:ext cx="3648" cy="96"/>
            </a:xfrm>
            <a:prstGeom prst="rect">
              <a:avLst/>
            </a:prstGeom>
            <a:pattFill prst="pct60">
              <a:fgClr>
                <a:schemeClr val="folHlink"/>
              </a:fgClr>
              <a:bgClr>
                <a:schemeClr val="bg1"/>
              </a:bgClr>
            </a:patt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58" name="Line 58"/>
            <p:cNvSpPr>
              <a:spLocks noChangeShapeType="1"/>
            </p:cNvSpPr>
            <p:nvPr/>
          </p:nvSpPr>
          <p:spPr bwMode="ltGray">
            <a:xfrm>
              <a:off x="5568" y="0"/>
              <a:ext cx="0" cy="148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1259" name="Group 59"/>
            <p:cNvGrpSpPr>
              <a:grpSpLocks/>
            </p:cNvGrpSpPr>
            <p:nvPr/>
          </p:nvGrpSpPr>
          <p:grpSpPr bwMode="auto">
            <a:xfrm>
              <a:off x="261" y="892"/>
              <a:ext cx="1124" cy="1464"/>
              <a:chOff x="96" y="916"/>
              <a:chExt cx="2208" cy="2876"/>
            </a:xfrm>
          </p:grpSpPr>
          <p:sp>
            <p:nvSpPr>
              <p:cNvPr id="51260" name="Line 60"/>
              <p:cNvSpPr>
                <a:spLocks noChangeShapeType="1"/>
              </p:cNvSpPr>
              <p:nvPr/>
            </p:nvSpPr>
            <p:spPr bwMode="ltGray">
              <a:xfrm flipH="1">
                <a:off x="96" y="1037"/>
                <a:ext cx="22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61" name="Line 61"/>
              <p:cNvSpPr>
                <a:spLocks noChangeShapeType="1"/>
              </p:cNvSpPr>
              <p:nvPr/>
            </p:nvSpPr>
            <p:spPr bwMode="ltGray">
              <a:xfrm>
                <a:off x="336" y="920"/>
                <a:ext cx="0" cy="287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62" name="Arc 62"/>
              <p:cNvSpPr>
                <a:spLocks/>
              </p:cNvSpPr>
              <p:nvPr/>
            </p:nvSpPr>
            <p:spPr bwMode="ltGray">
              <a:xfrm flipH="1">
                <a:off x="217" y="916"/>
                <a:ext cx="239" cy="239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51263" name="Rectangle 63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1264" name="Rectangle 6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9050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1265" name="Rectangle 6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E824869D-4807-404E-9F7A-DCE691917438}" type="datetime1">
              <a:rPr lang="en-US"/>
              <a:pPr/>
              <a:t>8/1/2023</a:t>
            </a:fld>
            <a:endParaRPr lang="en-US"/>
          </a:p>
        </p:txBody>
      </p:sp>
      <p:sp>
        <p:nvSpPr>
          <p:cNvPr id="51266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r>
              <a:rPr lang="en-US"/>
              <a:t>CSE421, Spring 2001</a:t>
            </a:r>
          </a:p>
        </p:txBody>
      </p:sp>
      <p:sp>
        <p:nvSpPr>
          <p:cNvPr id="51267" name="Rectangle 6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8DD23B10-D238-4B35-96F9-09368A99AA52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itchFamily="2" charset="2"/>
        <a:buBlip>
          <a:blip r:embed="rId13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itchFamily="2" charset="2"/>
        <a:buChar char="w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7" name="Content Placeholder 6" descr="Blue Modern Computer Services Instagram Post (1920 × 1080px)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200" y="762000"/>
            <a:ext cx="8940800" cy="5029200"/>
          </a:xfr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772400" cy="914400"/>
          </a:xfrm>
        </p:spPr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24000"/>
            <a:ext cx="7772400" cy="4114800"/>
          </a:xfrm>
        </p:spPr>
        <p:txBody>
          <a:bodyPr/>
          <a:lstStyle/>
          <a:p>
            <a:pPr marL="354965">
              <a:spcBef>
                <a:spcPts val="655"/>
              </a:spcBef>
              <a:buClr>
                <a:schemeClr val="tx1"/>
              </a:buClr>
              <a:buFont typeface="Arial"/>
              <a:buChar char="●"/>
              <a:tabLst>
                <a:tab pos="355600" algn="l"/>
              </a:tabLst>
            </a:pPr>
            <a:r>
              <a:rPr lang="en-US" sz="2800" spc="-5" dirty="0">
                <a:cs typeface="Tahoma"/>
              </a:rPr>
              <a:t>Resource </a:t>
            </a:r>
            <a:r>
              <a:rPr lang="en-US" sz="2800" spc="-5" dirty="0" smtClean="0">
                <a:cs typeface="Tahoma"/>
              </a:rPr>
              <a:t>Manager</a:t>
            </a:r>
            <a:endParaRPr lang="en-US" sz="2800" dirty="0">
              <a:cs typeface="Tahoma"/>
            </a:endParaRPr>
          </a:p>
          <a:p>
            <a:pPr marL="755015" marR="539750" indent="-229235">
              <a:spcBef>
                <a:spcPts val="405"/>
              </a:spcBef>
              <a:buClr>
                <a:schemeClr val="tx1"/>
              </a:buClr>
              <a:buFont typeface="Wingdings" pitchFamily="2" charset="2"/>
              <a:buChar char="Ø"/>
              <a:tabLst>
                <a:tab pos="1155700" algn="l"/>
              </a:tabLst>
            </a:pPr>
            <a:r>
              <a:rPr lang="en-US" sz="1800" spc="-5" dirty="0" smtClean="0">
                <a:cs typeface="Tahoma"/>
              </a:rPr>
              <a:t>Manages resources </a:t>
            </a:r>
            <a:r>
              <a:rPr lang="en-US" sz="1800" dirty="0">
                <a:cs typeface="Tahoma"/>
              </a:rPr>
              <a:t>(software and </a:t>
            </a:r>
            <a:r>
              <a:rPr lang="en-US" sz="1800" spc="-5" dirty="0">
                <a:cs typeface="Tahoma"/>
              </a:rPr>
              <a:t>hardware) </a:t>
            </a:r>
            <a:r>
              <a:rPr lang="en-US" sz="1800" spc="-5" dirty="0" smtClean="0">
                <a:cs typeface="Tahoma"/>
              </a:rPr>
              <a:t>efficiently.</a:t>
            </a:r>
          </a:p>
          <a:p>
            <a:pPr marL="1155065" marR="539750" lvl="1" indent="-229235">
              <a:lnSpc>
                <a:spcPct val="100000"/>
              </a:lnSpc>
              <a:spcBef>
                <a:spcPts val="405"/>
              </a:spcBef>
              <a:buNone/>
              <a:tabLst>
                <a:tab pos="1155700" algn="l"/>
              </a:tabLst>
            </a:pPr>
            <a:endParaRPr lang="en-US" sz="2000" spc="-5" dirty="0" smtClean="0">
              <a:cs typeface="Tahoma"/>
            </a:endParaRPr>
          </a:p>
          <a:p>
            <a:pPr marL="354965">
              <a:spcBef>
                <a:spcPts val="590"/>
              </a:spcBef>
              <a:buClr>
                <a:schemeClr val="tx1"/>
              </a:buClr>
              <a:buFont typeface="Arial"/>
              <a:buChar char="●"/>
              <a:tabLst>
                <a:tab pos="355600" algn="l"/>
              </a:tabLst>
            </a:pPr>
            <a:r>
              <a:rPr lang="en-US" sz="2800" spc="-5" dirty="0" smtClean="0">
                <a:cs typeface="Tahoma"/>
              </a:rPr>
              <a:t>Process Management</a:t>
            </a:r>
            <a:endParaRPr lang="en-US" sz="2800" dirty="0">
              <a:cs typeface="Tahoma"/>
            </a:endParaRPr>
          </a:p>
          <a:p>
            <a:pPr marL="755015" marR="5080" indent="-229235">
              <a:spcBef>
                <a:spcPts val="405"/>
              </a:spcBef>
              <a:buClr>
                <a:schemeClr val="tx1"/>
              </a:buClr>
              <a:buFont typeface="Wingdings" pitchFamily="2" charset="2"/>
              <a:buChar char="Ø"/>
              <a:tabLst>
                <a:tab pos="1155700" algn="l"/>
              </a:tabLst>
            </a:pPr>
            <a:r>
              <a:rPr lang="en-US" sz="1800" spc="-5" dirty="0" smtClean="0">
                <a:cs typeface="Tahoma"/>
              </a:rPr>
              <a:t>Manages different processes on CPU (CPU Scheduling)</a:t>
            </a:r>
          </a:p>
          <a:p>
            <a:pPr marL="1155065" marR="5080" lvl="1" indent="-229235">
              <a:lnSpc>
                <a:spcPct val="100000"/>
              </a:lnSpc>
              <a:spcBef>
                <a:spcPts val="405"/>
              </a:spcBef>
              <a:buNone/>
              <a:tabLst>
                <a:tab pos="1155700" algn="l"/>
              </a:tabLst>
            </a:pPr>
            <a:endParaRPr lang="en-US" sz="2000" spc="-5" dirty="0" smtClean="0">
              <a:cs typeface="Tahoma"/>
            </a:endParaRPr>
          </a:p>
          <a:p>
            <a:pPr marL="354965">
              <a:spcBef>
                <a:spcPts val="590"/>
              </a:spcBef>
              <a:buClr>
                <a:schemeClr val="tx1"/>
              </a:buClr>
              <a:buFont typeface="Arial"/>
              <a:buChar char="●"/>
              <a:tabLst>
                <a:tab pos="355600" algn="l"/>
              </a:tabLst>
            </a:pPr>
            <a:r>
              <a:rPr lang="en-US" sz="2800" spc="-5" dirty="0" smtClean="0">
                <a:cs typeface="Tahoma"/>
              </a:rPr>
              <a:t>Storage Management</a:t>
            </a:r>
            <a:endParaRPr lang="en-US" sz="2800" dirty="0" smtClean="0">
              <a:cs typeface="Tahoma"/>
            </a:endParaRPr>
          </a:p>
          <a:p>
            <a:pPr marL="755015" marR="5080" indent="-229235">
              <a:spcBef>
                <a:spcPts val="405"/>
              </a:spcBef>
              <a:buClr>
                <a:schemeClr val="tx1"/>
              </a:buClr>
              <a:buFont typeface="Wingdings" pitchFamily="2" charset="2"/>
              <a:buChar char="Ø"/>
              <a:tabLst>
                <a:tab pos="1155700" algn="l"/>
              </a:tabLst>
            </a:pPr>
            <a:r>
              <a:rPr lang="en-US" sz="1800" spc="-5" dirty="0" smtClean="0">
                <a:cs typeface="Tahoma"/>
              </a:rPr>
              <a:t>Manages hard disk (not limited) with file system</a:t>
            </a:r>
          </a:p>
          <a:p>
            <a:pPr marL="1155065" marR="5080" lvl="1" indent="-229235">
              <a:lnSpc>
                <a:spcPct val="100000"/>
              </a:lnSpc>
              <a:spcBef>
                <a:spcPts val="405"/>
              </a:spcBef>
              <a:buClr>
                <a:srgbClr val="FFCC00"/>
              </a:buClr>
              <a:buFont typeface="Wingdings" pitchFamily="2" charset="2"/>
              <a:buChar char="Ø"/>
              <a:tabLst>
                <a:tab pos="1155700" algn="l"/>
              </a:tabLst>
            </a:pPr>
            <a:endParaRPr lang="en-US" sz="2000" spc="-5" dirty="0" smtClean="0">
              <a:cs typeface="Tahoma"/>
            </a:endParaRPr>
          </a:p>
          <a:p>
            <a:pPr marL="1155065" marR="5080" lvl="1" indent="-229235">
              <a:lnSpc>
                <a:spcPct val="100000"/>
              </a:lnSpc>
              <a:spcBef>
                <a:spcPts val="405"/>
              </a:spcBef>
              <a:buClr>
                <a:srgbClr val="FFCC00"/>
              </a:buClr>
              <a:buFont typeface="Wingdings" pitchFamily="2" charset="2"/>
              <a:buChar char="Ø"/>
              <a:tabLst>
                <a:tab pos="1155700" algn="l"/>
              </a:tabLst>
            </a:pPr>
            <a:endParaRPr lang="en-US" sz="2000" spc="-5" dirty="0">
              <a:cs typeface="Tahoma"/>
            </a:endParaRPr>
          </a:p>
          <a:p>
            <a:pPr marL="1155065" marR="5080" lvl="1" indent="-229235">
              <a:lnSpc>
                <a:spcPct val="100000"/>
              </a:lnSpc>
              <a:spcBef>
                <a:spcPts val="405"/>
              </a:spcBef>
              <a:buClr>
                <a:srgbClr val="FFCC00"/>
              </a:buClr>
              <a:buFont typeface="Wingdings" pitchFamily="2" charset="2"/>
              <a:buChar char="Ø"/>
              <a:tabLst>
                <a:tab pos="1155700" algn="l"/>
              </a:tabLst>
            </a:pPr>
            <a:endParaRPr lang="en-US" sz="2800" spc="-5" dirty="0" smtClean="0">
              <a:cs typeface="Tahoma"/>
            </a:endParaRPr>
          </a:p>
          <a:p>
            <a:pPr marL="354965">
              <a:spcBef>
                <a:spcPts val="605"/>
              </a:spcBef>
              <a:buClr>
                <a:srgbClr val="FFCC00"/>
              </a:buClr>
              <a:buNone/>
              <a:tabLst>
                <a:tab pos="355600" algn="l"/>
              </a:tabLst>
            </a:pPr>
            <a:r>
              <a:rPr lang="en-US" sz="2800" spc="-5" dirty="0" smtClean="0">
                <a:cs typeface="Tahoma"/>
              </a:rPr>
              <a:t> </a:t>
            </a:r>
            <a:endParaRPr lang="en-US" sz="2800" dirty="0" smtClean="0">
              <a:cs typeface="Tahoma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772400" cy="4419600"/>
          </a:xfrm>
        </p:spPr>
        <p:txBody>
          <a:bodyPr/>
          <a:lstStyle/>
          <a:p>
            <a:pPr marL="354965">
              <a:spcBef>
                <a:spcPts val="590"/>
              </a:spcBef>
              <a:buClr>
                <a:schemeClr val="tx1"/>
              </a:buClr>
              <a:buFont typeface="Arial"/>
              <a:buChar char="●"/>
              <a:tabLst>
                <a:tab pos="355600" algn="l"/>
              </a:tabLst>
            </a:pPr>
            <a:r>
              <a:rPr lang="en-US" sz="2800" spc="-5" dirty="0" smtClean="0">
                <a:cs typeface="Tahoma"/>
              </a:rPr>
              <a:t>Memory Management</a:t>
            </a:r>
            <a:endParaRPr lang="en-US" sz="2800" dirty="0" smtClean="0">
              <a:cs typeface="Tahoma"/>
            </a:endParaRPr>
          </a:p>
          <a:p>
            <a:pPr marL="1155065" marR="5080" lvl="1" indent="-229235">
              <a:lnSpc>
                <a:spcPct val="100000"/>
              </a:lnSpc>
              <a:spcBef>
                <a:spcPts val="405"/>
              </a:spcBef>
              <a:buFont typeface="Wingdings" pitchFamily="2" charset="2"/>
              <a:buChar char="Ø"/>
              <a:tabLst>
                <a:tab pos="1155700" algn="l"/>
              </a:tabLst>
            </a:pPr>
            <a:r>
              <a:rPr lang="en-US" sz="1600" spc="-5" dirty="0" smtClean="0">
                <a:cs typeface="Tahoma"/>
              </a:rPr>
              <a:t>Manages RAM (limited)</a:t>
            </a:r>
          </a:p>
          <a:p>
            <a:pPr marL="1155065" marR="5080" lvl="1" indent="-229235">
              <a:lnSpc>
                <a:spcPct val="100000"/>
              </a:lnSpc>
              <a:spcBef>
                <a:spcPts val="405"/>
              </a:spcBef>
              <a:buNone/>
              <a:tabLst>
                <a:tab pos="1155700" algn="l"/>
              </a:tabLst>
            </a:pPr>
            <a:endParaRPr lang="en-US" sz="2000" spc="-5" dirty="0" smtClean="0">
              <a:cs typeface="Tahoma"/>
            </a:endParaRPr>
          </a:p>
          <a:p>
            <a:pPr marL="354965">
              <a:spcBef>
                <a:spcPts val="590"/>
              </a:spcBef>
              <a:buClr>
                <a:schemeClr val="tx1"/>
              </a:buClr>
              <a:buFont typeface="Arial"/>
              <a:buChar char="●"/>
              <a:tabLst>
                <a:tab pos="355600" algn="l"/>
              </a:tabLst>
            </a:pPr>
            <a:r>
              <a:rPr lang="en-US" sz="2800" spc="-5" dirty="0" smtClean="0">
                <a:cs typeface="Tahoma"/>
              </a:rPr>
              <a:t>File Management</a:t>
            </a:r>
            <a:endParaRPr lang="en-US" sz="2800" dirty="0" smtClean="0">
              <a:cs typeface="Tahoma"/>
            </a:endParaRPr>
          </a:p>
          <a:p>
            <a:pPr marL="1155065" marR="5080" lvl="1" indent="-229235">
              <a:spcBef>
                <a:spcPts val="405"/>
              </a:spcBef>
              <a:buFont typeface="Wingdings" pitchFamily="2" charset="2"/>
              <a:buChar char="Ø"/>
              <a:tabLst>
                <a:tab pos="1155700" algn="l"/>
              </a:tabLst>
            </a:pPr>
            <a:r>
              <a:rPr lang="en-US" sz="1600" spc="-5" dirty="0" smtClean="0">
                <a:cs typeface="Tahoma"/>
              </a:rPr>
              <a:t>Manages files.</a:t>
            </a:r>
          </a:p>
          <a:p>
            <a:pPr marL="1155065" marR="5080" lvl="1" indent="-229235">
              <a:lnSpc>
                <a:spcPct val="100000"/>
              </a:lnSpc>
              <a:spcBef>
                <a:spcPts val="405"/>
              </a:spcBef>
              <a:buNone/>
              <a:tabLst>
                <a:tab pos="1155700" algn="l"/>
              </a:tabLst>
            </a:pPr>
            <a:endParaRPr lang="en-US" sz="2000" spc="-5" dirty="0" smtClean="0">
              <a:cs typeface="Tahoma"/>
            </a:endParaRPr>
          </a:p>
          <a:p>
            <a:pPr marL="354965">
              <a:spcBef>
                <a:spcPts val="590"/>
              </a:spcBef>
              <a:buClr>
                <a:schemeClr val="tx1"/>
              </a:buClr>
              <a:buFont typeface="Arial"/>
              <a:buChar char="●"/>
              <a:tabLst>
                <a:tab pos="355600" algn="l"/>
              </a:tabLst>
            </a:pPr>
            <a:r>
              <a:rPr lang="en-US" sz="2800" spc="-5" dirty="0" smtClean="0">
                <a:cs typeface="Tahoma"/>
              </a:rPr>
              <a:t>Security and Privacy</a:t>
            </a:r>
            <a:endParaRPr lang="en-US" sz="2800" dirty="0" smtClean="0">
              <a:cs typeface="Tahoma"/>
            </a:endParaRPr>
          </a:p>
          <a:p>
            <a:pPr marL="1155065" marR="5080" lvl="1" indent="-229235">
              <a:lnSpc>
                <a:spcPct val="100000"/>
              </a:lnSpc>
              <a:spcBef>
                <a:spcPts val="405"/>
              </a:spcBef>
              <a:buFont typeface="Wingdings" pitchFamily="2" charset="2"/>
              <a:buChar char="Ø"/>
              <a:tabLst>
                <a:tab pos="1155700" algn="l"/>
              </a:tabLst>
            </a:pPr>
            <a:r>
              <a:rPr lang="en-US" sz="1600" spc="-5" dirty="0" smtClean="0">
                <a:cs typeface="Tahoma"/>
              </a:rPr>
              <a:t>System authentication</a:t>
            </a:r>
          </a:p>
          <a:p>
            <a:pPr marL="1155065" marR="5080" lvl="1" indent="-229235">
              <a:lnSpc>
                <a:spcPct val="100000"/>
              </a:lnSpc>
              <a:spcBef>
                <a:spcPts val="405"/>
              </a:spcBef>
              <a:buFont typeface="Wingdings" pitchFamily="2" charset="2"/>
              <a:buChar char="Ø"/>
              <a:tabLst>
                <a:tab pos="1155700" algn="l"/>
              </a:tabLst>
            </a:pPr>
            <a:r>
              <a:rPr lang="en-US" sz="1600" spc="-5" dirty="0" smtClean="0">
                <a:cs typeface="Tahoma"/>
              </a:rPr>
              <a:t>Inter-process communication</a:t>
            </a:r>
          </a:p>
          <a:p>
            <a:pPr marL="1155065" marR="5080" lvl="1" indent="-229235">
              <a:lnSpc>
                <a:spcPct val="100000"/>
              </a:lnSpc>
              <a:spcBef>
                <a:spcPts val="405"/>
              </a:spcBef>
              <a:buClr>
                <a:srgbClr val="FFCC00"/>
              </a:buClr>
              <a:buFont typeface="Arial"/>
              <a:buChar char="●"/>
              <a:tabLst>
                <a:tab pos="1155700" algn="l"/>
              </a:tabLst>
            </a:pPr>
            <a:endParaRPr lang="en-US" sz="2000" spc="-5" dirty="0" smtClean="0">
              <a:cs typeface="Tahoma"/>
            </a:endParaRPr>
          </a:p>
          <a:p>
            <a:pPr>
              <a:buNone/>
            </a:pPr>
            <a:endParaRPr lang="en-US" dirty="0" smtClean="0">
              <a:cs typeface="Tahoma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8534400" cy="914400"/>
          </a:xfrm>
        </p:spPr>
        <p:txBody>
          <a:bodyPr/>
          <a:lstStyle/>
          <a:p>
            <a:r>
              <a:rPr lang="en-US" sz="3600" dirty="0" smtClean="0">
                <a:cs typeface="Arial Black"/>
              </a:rPr>
              <a:t>Why </a:t>
            </a:r>
            <a:r>
              <a:rPr lang="en-US" sz="3600" spc="-5" dirty="0" smtClean="0">
                <a:cs typeface="Arial Black"/>
              </a:rPr>
              <a:t>should </a:t>
            </a:r>
            <a:r>
              <a:rPr lang="en-US" sz="3600" dirty="0" smtClean="0">
                <a:cs typeface="Arial Black"/>
              </a:rPr>
              <a:t>I </a:t>
            </a:r>
            <a:r>
              <a:rPr lang="en-US" sz="3600" spc="-10" dirty="0" smtClean="0">
                <a:cs typeface="Arial Black"/>
              </a:rPr>
              <a:t>study </a:t>
            </a:r>
            <a:r>
              <a:rPr lang="en-US" sz="3600" spc="-5" dirty="0" smtClean="0">
                <a:cs typeface="Arial Black"/>
              </a:rPr>
              <a:t>Operating Systems?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8001000" cy="4267200"/>
          </a:xfrm>
        </p:spPr>
        <p:txBody>
          <a:bodyPr/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/>
              <a:buChar char="●"/>
              <a:tabLst>
                <a:tab pos="299720" algn="l"/>
              </a:tabLst>
            </a:pPr>
            <a:r>
              <a:rPr lang="en-US" sz="2400" spc="-10" dirty="0" smtClean="0">
                <a:cs typeface="Tahoma"/>
              </a:rPr>
              <a:t>Understand </a:t>
            </a:r>
            <a:r>
              <a:rPr lang="en-US" sz="2400" spc="-5" dirty="0" smtClean="0">
                <a:cs typeface="Tahoma"/>
              </a:rPr>
              <a:t>interaction </a:t>
            </a:r>
            <a:r>
              <a:rPr lang="en-US" sz="2400" spc="-5" dirty="0">
                <a:cs typeface="Tahoma"/>
              </a:rPr>
              <a:t>between </a:t>
            </a:r>
            <a:r>
              <a:rPr lang="en-US" sz="2400" dirty="0" smtClean="0">
                <a:cs typeface="Tahoma"/>
              </a:rPr>
              <a:t>hardware </a:t>
            </a:r>
            <a:r>
              <a:rPr lang="en-US" sz="2400" spc="-5" dirty="0" smtClean="0">
                <a:cs typeface="Tahoma"/>
              </a:rPr>
              <a:t>and</a:t>
            </a:r>
            <a:r>
              <a:rPr lang="en-US" sz="2400" spc="5" dirty="0" smtClean="0">
                <a:cs typeface="Tahoma"/>
              </a:rPr>
              <a:t> </a:t>
            </a:r>
            <a:r>
              <a:rPr lang="en-US" sz="2400" spc="-5" dirty="0">
                <a:cs typeface="Tahoma"/>
              </a:rPr>
              <a:t>applications</a:t>
            </a:r>
            <a:endParaRPr lang="en-US" sz="2400" dirty="0">
              <a:cs typeface="Tahoma"/>
            </a:endParaRPr>
          </a:p>
          <a:p>
            <a:pPr marL="698500" lvl="1" indent="-229235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Ø"/>
              <a:tabLst>
                <a:tab pos="698500" algn="l"/>
              </a:tabLst>
            </a:pPr>
            <a:r>
              <a:rPr lang="en-US" sz="2000" spc="-5" dirty="0">
                <a:cs typeface="Tahoma"/>
              </a:rPr>
              <a:t>New applications, new</a:t>
            </a:r>
            <a:r>
              <a:rPr lang="en-US" sz="2000" dirty="0">
                <a:cs typeface="Tahoma"/>
              </a:rPr>
              <a:t> </a:t>
            </a:r>
            <a:r>
              <a:rPr lang="en-US" sz="2000" spc="-5" dirty="0" smtClean="0">
                <a:cs typeface="Tahoma"/>
              </a:rPr>
              <a:t>hardware</a:t>
            </a:r>
          </a:p>
          <a:p>
            <a:pPr marL="698500" lvl="1" indent="-229235">
              <a:lnSpc>
                <a:spcPct val="100000"/>
              </a:lnSpc>
              <a:spcBef>
                <a:spcPts val="400"/>
              </a:spcBef>
              <a:buFont typeface="Arial"/>
              <a:buChar char="●"/>
              <a:tabLst>
                <a:tab pos="698500" algn="l"/>
              </a:tabLst>
            </a:pPr>
            <a:endParaRPr lang="en-US" sz="2000" dirty="0">
              <a:cs typeface="Tahoma"/>
            </a:endParaRPr>
          </a:p>
          <a:p>
            <a:pPr marL="299085" marR="333375" indent="-287020">
              <a:lnSpc>
                <a:spcPct val="100000"/>
              </a:lnSpc>
              <a:spcBef>
                <a:spcPts val="500"/>
              </a:spcBef>
              <a:buClr>
                <a:schemeClr val="tx1"/>
              </a:buClr>
              <a:buFont typeface="Arial"/>
              <a:buChar char="●"/>
              <a:tabLst>
                <a:tab pos="299720" algn="l"/>
              </a:tabLst>
            </a:pPr>
            <a:r>
              <a:rPr lang="en-US" sz="2400" spc="-10" dirty="0">
                <a:cs typeface="Tahoma"/>
              </a:rPr>
              <a:t>U</a:t>
            </a:r>
            <a:r>
              <a:rPr lang="en-US" sz="2400" spc="-5" dirty="0" smtClean="0">
                <a:cs typeface="Tahoma"/>
              </a:rPr>
              <a:t>nderstand design </a:t>
            </a:r>
            <a:r>
              <a:rPr lang="en-US" sz="2400" spc="5" dirty="0">
                <a:cs typeface="Tahoma"/>
              </a:rPr>
              <a:t>of </a:t>
            </a:r>
            <a:r>
              <a:rPr lang="en-US" sz="2400" spc="-5" dirty="0" smtClean="0">
                <a:cs typeface="Tahoma"/>
              </a:rPr>
              <a:t>computer</a:t>
            </a:r>
            <a:r>
              <a:rPr lang="en-US" sz="2400" spc="-35" dirty="0" smtClean="0">
                <a:cs typeface="Tahoma"/>
              </a:rPr>
              <a:t> </a:t>
            </a:r>
            <a:r>
              <a:rPr lang="en-US" sz="2400" spc="-5" dirty="0">
                <a:cs typeface="Tahoma"/>
              </a:rPr>
              <a:t>systems</a:t>
            </a:r>
            <a:endParaRPr lang="en-US" sz="2400" dirty="0">
              <a:cs typeface="Tahoma"/>
            </a:endParaRPr>
          </a:p>
          <a:p>
            <a:pPr marL="698500" lvl="1" indent="-229235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Ø"/>
              <a:tabLst>
                <a:tab pos="698500" algn="l"/>
              </a:tabLst>
            </a:pPr>
            <a:r>
              <a:rPr lang="en-US" sz="2000" spc="-5" dirty="0">
                <a:cs typeface="Tahoma"/>
              </a:rPr>
              <a:t>efficient </a:t>
            </a:r>
            <a:r>
              <a:rPr lang="en-US" sz="2000" dirty="0">
                <a:cs typeface="Tahoma"/>
              </a:rPr>
              <a:t>resource </a:t>
            </a:r>
            <a:r>
              <a:rPr lang="en-US" sz="2000" spc="-5" dirty="0">
                <a:cs typeface="Tahoma"/>
              </a:rPr>
              <a:t>management, security,</a:t>
            </a:r>
            <a:r>
              <a:rPr lang="en-US" sz="2000" spc="-60" dirty="0">
                <a:cs typeface="Tahoma"/>
              </a:rPr>
              <a:t> </a:t>
            </a:r>
            <a:r>
              <a:rPr lang="en-US" sz="2000" spc="-5" dirty="0" smtClean="0">
                <a:cs typeface="Tahoma"/>
              </a:rPr>
              <a:t>flexibility</a:t>
            </a:r>
          </a:p>
          <a:p>
            <a:pPr marL="698500" lvl="1" indent="-229235">
              <a:lnSpc>
                <a:spcPct val="100000"/>
              </a:lnSpc>
              <a:spcBef>
                <a:spcPts val="400"/>
              </a:spcBef>
              <a:buFont typeface="Arial"/>
              <a:buChar char="●"/>
              <a:tabLst>
                <a:tab pos="698500" algn="l"/>
              </a:tabLst>
            </a:pPr>
            <a:endParaRPr lang="en-US" sz="2000" dirty="0">
              <a:cs typeface="Tahoma"/>
            </a:endParaRPr>
          </a:p>
          <a:p>
            <a:pPr marL="299085" indent="-287020">
              <a:lnSpc>
                <a:spcPct val="100000"/>
              </a:lnSpc>
              <a:spcBef>
                <a:spcPts val="500"/>
              </a:spcBef>
              <a:buClr>
                <a:schemeClr val="tx1"/>
              </a:buClr>
              <a:buFont typeface="Arial"/>
              <a:buChar char="●"/>
              <a:tabLst>
                <a:tab pos="299720" algn="l"/>
              </a:tabLst>
            </a:pPr>
            <a:r>
              <a:rPr lang="en-US" sz="2400" spc="-5" dirty="0">
                <a:cs typeface="Tahoma"/>
              </a:rPr>
              <a:t>Increasing need </a:t>
            </a:r>
            <a:r>
              <a:rPr lang="en-US" sz="2400" spc="5" dirty="0">
                <a:cs typeface="Tahoma"/>
              </a:rPr>
              <a:t>for </a:t>
            </a:r>
            <a:r>
              <a:rPr lang="en-US" sz="2400" spc="-5" dirty="0">
                <a:cs typeface="Tahoma"/>
              </a:rPr>
              <a:t>specialized operating</a:t>
            </a:r>
            <a:r>
              <a:rPr lang="en-US" sz="2400" spc="-25" dirty="0">
                <a:cs typeface="Tahoma"/>
              </a:rPr>
              <a:t> </a:t>
            </a:r>
            <a:r>
              <a:rPr lang="en-US" sz="2400" spc="-5" dirty="0">
                <a:cs typeface="Tahoma"/>
              </a:rPr>
              <a:t>systems</a:t>
            </a:r>
            <a:endParaRPr lang="en-US" sz="2400" dirty="0">
              <a:cs typeface="Tahoma"/>
            </a:endParaRPr>
          </a:p>
          <a:p>
            <a:pPr marL="698500" marR="242570" lvl="1" indent="-229235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Ø"/>
              <a:tabLst>
                <a:tab pos="698500" algn="l"/>
              </a:tabLst>
            </a:pPr>
            <a:r>
              <a:rPr lang="en-US" sz="2000" spc="-5" dirty="0" smtClean="0">
                <a:cs typeface="Tahoma"/>
              </a:rPr>
              <a:t>embedded OS</a:t>
            </a:r>
            <a:endParaRPr lang="en-US" sz="2000" dirty="0">
              <a:cs typeface="Tahoma"/>
            </a:endParaRPr>
          </a:p>
          <a:p>
            <a:pPr marL="698500" marR="511809" lvl="1" indent="-229235">
              <a:lnSpc>
                <a:spcPct val="100000"/>
              </a:lnSpc>
              <a:spcBef>
                <a:spcPts val="409"/>
              </a:spcBef>
              <a:buFont typeface="Wingdings" pitchFamily="2" charset="2"/>
              <a:buChar char="Ø"/>
              <a:tabLst>
                <a:tab pos="698500" algn="l"/>
              </a:tabLst>
            </a:pPr>
            <a:r>
              <a:rPr lang="en-US" sz="2000" dirty="0">
                <a:cs typeface="Tahoma"/>
              </a:rPr>
              <a:t>real-time </a:t>
            </a:r>
            <a:r>
              <a:rPr lang="en-US" sz="2000" spc="-5" dirty="0" smtClean="0">
                <a:cs typeface="Tahoma"/>
              </a:rPr>
              <a:t>OS</a:t>
            </a:r>
            <a:endParaRPr lang="en-US" sz="2000" dirty="0">
              <a:cs typeface="Tahoma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r>
              <a:rPr lang="en-US" dirty="0" smtClean="0"/>
              <a:t> Which of these are Real time OS ?</a:t>
            </a:r>
          </a:p>
          <a:p>
            <a:pPr marL="914400" lvl="1" indent="-514350">
              <a:buFont typeface="+mj-lt"/>
              <a:buAutoNum type="alphaLcParenR"/>
            </a:pPr>
            <a:endParaRPr lang="en-US" dirty="0" smtClean="0"/>
          </a:p>
          <a:p>
            <a:pPr marL="1314450" lvl="2" indent="-514350">
              <a:buClr>
                <a:srgbClr val="FF0000"/>
              </a:buClr>
              <a:buSzPct val="80000"/>
              <a:buFont typeface="+mj-lt"/>
              <a:buAutoNum type="alphaLcParenR"/>
            </a:pPr>
            <a:r>
              <a:rPr lang="en-US" sz="2800" dirty="0" smtClean="0">
                <a:solidFill>
                  <a:srgbClr val="FF0000"/>
                </a:solidFill>
              </a:rPr>
              <a:t>CENTOS</a:t>
            </a:r>
          </a:p>
          <a:p>
            <a:pPr marL="1314450" lvl="2" indent="-514350">
              <a:buClr>
                <a:srgbClr val="FF0000"/>
              </a:buClr>
              <a:buSzPct val="80000"/>
              <a:buFont typeface="+mj-lt"/>
              <a:buAutoNum type="alphaLcParenR"/>
            </a:pPr>
            <a:r>
              <a:rPr lang="en-US" sz="2800" dirty="0" smtClean="0">
                <a:solidFill>
                  <a:srgbClr val="FF0000"/>
                </a:solidFill>
              </a:rPr>
              <a:t>IOS</a:t>
            </a:r>
          </a:p>
          <a:p>
            <a:pPr marL="1314450" lvl="2" indent="-514350">
              <a:buClr>
                <a:srgbClr val="FF0000"/>
              </a:buClr>
              <a:buSzPct val="80000"/>
              <a:buFont typeface="+mj-lt"/>
              <a:buAutoNum type="alphaLcParenR"/>
            </a:pPr>
            <a:r>
              <a:rPr lang="en-US" sz="2800" dirty="0" err="1" smtClean="0">
                <a:solidFill>
                  <a:srgbClr val="FF0000"/>
                </a:solidFill>
              </a:rPr>
              <a:t>FreeRTOS</a:t>
            </a:r>
            <a:r>
              <a:rPr lang="en-US" sz="2800" dirty="0" smtClean="0">
                <a:solidFill>
                  <a:srgbClr val="FF0000"/>
                </a:solidFill>
              </a:rPr>
              <a:t> </a:t>
            </a:r>
          </a:p>
          <a:p>
            <a:pPr marL="1314450" lvl="2" indent="-514350">
              <a:buClr>
                <a:srgbClr val="FF0000"/>
              </a:buClr>
              <a:buSzPct val="80000"/>
              <a:buFont typeface="+mj-lt"/>
              <a:buAutoNum type="alphaLcParenR"/>
            </a:pPr>
            <a:r>
              <a:rPr lang="en-US" sz="2800" dirty="0" err="1" smtClean="0">
                <a:solidFill>
                  <a:srgbClr val="FF0000"/>
                </a:solidFill>
              </a:rPr>
              <a:t>RTLinux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8400" y="381000"/>
            <a:ext cx="3048000" cy="1705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r>
              <a:rPr lang="en-US" dirty="0" smtClean="0"/>
              <a:t> Which of these are Real time OS ?</a:t>
            </a:r>
          </a:p>
          <a:p>
            <a:pPr marL="914400" lvl="1" indent="-514350">
              <a:buFont typeface="+mj-lt"/>
              <a:buAutoNum type="alphaLcParenR"/>
            </a:pPr>
            <a:endParaRPr lang="en-US" dirty="0" smtClean="0"/>
          </a:p>
          <a:p>
            <a:pPr marL="1314450" lvl="2" indent="-514350">
              <a:buClr>
                <a:srgbClr val="FF0000"/>
              </a:buClr>
              <a:buSzPct val="80000"/>
              <a:buFont typeface="+mj-lt"/>
              <a:buAutoNum type="alphaLcParenR"/>
            </a:pPr>
            <a:r>
              <a:rPr lang="en-US" dirty="0" smtClean="0">
                <a:solidFill>
                  <a:srgbClr val="FF0000"/>
                </a:solidFill>
              </a:rPr>
              <a:t>CENTOS</a:t>
            </a:r>
          </a:p>
          <a:p>
            <a:pPr marL="1314450" lvl="2" indent="-514350">
              <a:buClr>
                <a:srgbClr val="FF0000"/>
              </a:buClr>
              <a:buSzPct val="80000"/>
              <a:buFont typeface="+mj-lt"/>
              <a:buAutoNum type="alphaLcParenR"/>
            </a:pPr>
            <a:r>
              <a:rPr lang="en-US" dirty="0" smtClean="0">
                <a:solidFill>
                  <a:srgbClr val="FF0000"/>
                </a:solidFill>
              </a:rPr>
              <a:t>IOS</a:t>
            </a:r>
          </a:p>
          <a:p>
            <a:pPr marL="1314450" lvl="2" indent="-514350">
              <a:buClr>
                <a:srgbClr val="00B050"/>
              </a:buClr>
              <a:buSzPct val="80000"/>
              <a:buFont typeface="+mj-lt"/>
              <a:buAutoNum type="alphaLcParenR"/>
            </a:pPr>
            <a:r>
              <a:rPr lang="en-US" sz="2800" b="1" dirty="0" err="1" smtClean="0">
                <a:solidFill>
                  <a:srgbClr val="00B050"/>
                </a:solidFill>
              </a:rPr>
              <a:t>FreeRTOS</a:t>
            </a:r>
            <a:r>
              <a:rPr lang="en-US" sz="2800" b="1" dirty="0" smtClean="0">
                <a:solidFill>
                  <a:srgbClr val="00B050"/>
                </a:solidFill>
              </a:rPr>
              <a:t> </a:t>
            </a:r>
            <a:r>
              <a:rPr lang="en-US" sz="2800" dirty="0" smtClean="0">
                <a:solidFill>
                  <a:srgbClr val="00B050"/>
                </a:solidFill>
              </a:rPr>
              <a:t>(used by AMAZON)</a:t>
            </a:r>
          </a:p>
          <a:p>
            <a:pPr marL="1314450" lvl="2" indent="-514350">
              <a:buClr>
                <a:srgbClr val="00B050"/>
              </a:buClr>
              <a:buSzPct val="80000"/>
              <a:buFont typeface="+mj-lt"/>
              <a:buAutoNum type="alphaLcParenR"/>
            </a:pPr>
            <a:r>
              <a:rPr lang="en-US" sz="2800" b="1" dirty="0" err="1" smtClean="0">
                <a:solidFill>
                  <a:srgbClr val="00B050"/>
                </a:solidFill>
              </a:rPr>
              <a:t>eCos</a:t>
            </a:r>
            <a:r>
              <a:rPr lang="en-US" sz="2800" b="1" dirty="0" smtClean="0">
                <a:solidFill>
                  <a:srgbClr val="00B050"/>
                </a:solidFill>
              </a:rPr>
              <a:t> </a:t>
            </a:r>
            <a:r>
              <a:rPr lang="en-US" sz="2800" dirty="0" smtClean="0">
                <a:solidFill>
                  <a:srgbClr val="00B050"/>
                </a:solidFill>
              </a:rPr>
              <a:t>(open source)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 smtClean="0"/>
          </a:p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9400" y="0"/>
            <a:ext cx="3048000" cy="2553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304801"/>
            <a:ext cx="7848600" cy="1181059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11397" marR="4559">
              <a:spcBef>
                <a:spcPts val="90"/>
              </a:spcBef>
            </a:pPr>
            <a:r>
              <a:rPr spc="-4" dirty="0">
                <a:cs typeface="Arial Black"/>
              </a:rPr>
              <a:t>Computer System </a:t>
            </a:r>
            <a:r>
              <a:rPr spc="-9" dirty="0">
                <a:cs typeface="Arial Black"/>
              </a:rPr>
              <a:t>Architecture  </a:t>
            </a:r>
            <a:r>
              <a:rPr sz="3200" spc="-4" dirty="0">
                <a:cs typeface="Arial Black"/>
              </a:rPr>
              <a:t>(traditional)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19298" y="1675504"/>
            <a:ext cx="7697932" cy="4695825"/>
            <a:chOff x="681227" y="1898904"/>
            <a:chExt cx="8467725" cy="5321935"/>
          </a:xfrm>
        </p:grpSpPr>
        <p:sp>
          <p:nvSpPr>
            <p:cNvPr id="4" name="object 4"/>
            <p:cNvSpPr/>
            <p:nvPr/>
          </p:nvSpPr>
          <p:spPr>
            <a:xfrm>
              <a:off x="3424427" y="1898904"/>
              <a:ext cx="5724144" cy="53218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81227" y="3349752"/>
              <a:ext cx="2723388" cy="18211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5924550" cy="688617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11397">
              <a:spcBef>
                <a:spcPts val="90"/>
              </a:spcBef>
            </a:pPr>
            <a:r>
              <a:rPr spc="-4" dirty="0">
                <a:cs typeface="Arial Black"/>
              </a:rPr>
              <a:t>Systems</a:t>
            </a:r>
            <a:r>
              <a:rPr spc="-58" dirty="0">
                <a:cs typeface="Arial Black"/>
              </a:rPr>
              <a:t> </a:t>
            </a:r>
            <a:r>
              <a:rPr spc="-4" dirty="0">
                <a:cs typeface="Arial Black"/>
              </a:rPr>
              <a:t>Today</a:t>
            </a:r>
          </a:p>
        </p:txBody>
      </p:sp>
      <p:sp>
        <p:nvSpPr>
          <p:cNvPr id="3" name="object 3"/>
          <p:cNvSpPr/>
          <p:nvPr/>
        </p:nvSpPr>
        <p:spPr>
          <a:xfrm>
            <a:off x="415637" y="1675504"/>
            <a:ext cx="8312727" cy="4779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992213" y="6073677"/>
            <a:ext cx="204355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97">
              <a:lnSpc>
                <a:spcPts val="1481"/>
              </a:lnSpc>
            </a:pPr>
            <a:r>
              <a:rPr sz="1300" spc="4" dirty="0">
                <a:solidFill>
                  <a:srgbClr val="5D564D"/>
                </a:solidFill>
                <a:latin typeface="Arial"/>
                <a:cs typeface="Arial"/>
              </a:rPr>
              <a:t>1</a:t>
            </a:r>
            <a:r>
              <a:rPr sz="1300" dirty="0">
                <a:solidFill>
                  <a:srgbClr val="5D564D"/>
                </a:solidFill>
                <a:latin typeface="Arial"/>
                <a:cs typeface="Arial"/>
              </a:rPr>
              <a:t>2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7772400" cy="1143000"/>
          </a:xfrm>
        </p:spPr>
        <p:txBody>
          <a:bodyPr/>
          <a:lstStyle/>
          <a:p>
            <a:r>
              <a:rPr lang="en-US" spc="-4" dirty="0" smtClean="0">
                <a:cs typeface="Arial Black"/>
              </a:rPr>
              <a:t>Operating System Spectrum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33400" y="1524000"/>
            <a:ext cx="7696200" cy="4590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655"/>
              </a:spcBef>
              <a:buClr>
                <a:schemeClr val="tx1"/>
              </a:buClr>
              <a:buFont typeface="Arial"/>
              <a:buChar char="●"/>
              <a:tabLst>
                <a:tab pos="355600" algn="l"/>
              </a:tabLst>
            </a:pPr>
            <a:r>
              <a:rPr lang="en-US" sz="1800" spc="-5" dirty="0" smtClean="0">
                <a:latin typeface="Tahoma"/>
                <a:cs typeface="Tahoma"/>
              </a:rPr>
              <a:t>Monitors </a:t>
            </a:r>
            <a:r>
              <a:rPr lang="en-US" sz="1800" spc="-10" dirty="0" smtClean="0">
                <a:latin typeface="Tahoma"/>
                <a:cs typeface="Tahoma"/>
              </a:rPr>
              <a:t>and </a:t>
            </a:r>
            <a:r>
              <a:rPr lang="en-US" sz="1800" spc="-5" dirty="0" smtClean="0">
                <a:latin typeface="Tahoma"/>
                <a:cs typeface="Tahoma"/>
              </a:rPr>
              <a:t>Small</a:t>
            </a:r>
            <a:r>
              <a:rPr lang="en-US" sz="1800" spc="70" dirty="0" smtClean="0">
                <a:latin typeface="Tahoma"/>
                <a:cs typeface="Tahoma"/>
              </a:rPr>
              <a:t> </a:t>
            </a:r>
            <a:r>
              <a:rPr lang="en-US" sz="1800" spc="-5" dirty="0" smtClean="0">
                <a:latin typeface="Tahoma"/>
                <a:cs typeface="Tahoma"/>
              </a:rPr>
              <a:t>Kernels</a:t>
            </a:r>
            <a:endParaRPr lang="en-US" sz="1800" dirty="0" smtClean="0">
              <a:latin typeface="Tahoma"/>
              <a:cs typeface="Tahoma"/>
            </a:endParaRPr>
          </a:p>
          <a:p>
            <a:pPr marL="697865" indent="-229235">
              <a:spcBef>
                <a:spcPts val="405"/>
              </a:spcBef>
              <a:buClr>
                <a:schemeClr val="tx1"/>
              </a:buClr>
              <a:buFont typeface="Wingdings" pitchFamily="2" charset="2"/>
              <a:buChar char="Ø"/>
              <a:tabLst>
                <a:tab pos="1155700" algn="l"/>
              </a:tabLst>
            </a:pPr>
            <a:r>
              <a:rPr lang="en-US" sz="1800" spc="-5" dirty="0" smtClean="0">
                <a:solidFill>
                  <a:srgbClr val="FF0000"/>
                </a:solidFill>
                <a:latin typeface="Tahoma"/>
                <a:cs typeface="Tahoma"/>
              </a:rPr>
              <a:t>special purpose </a:t>
            </a:r>
            <a:r>
              <a:rPr lang="en-US" sz="1800" dirty="0" smtClean="0">
                <a:solidFill>
                  <a:srgbClr val="FF0000"/>
                </a:solidFill>
                <a:latin typeface="Tahoma"/>
                <a:cs typeface="Tahoma"/>
              </a:rPr>
              <a:t>and </a:t>
            </a:r>
            <a:r>
              <a:rPr lang="en-US" sz="1800" spc="-5" dirty="0" smtClean="0">
                <a:solidFill>
                  <a:srgbClr val="FF0000"/>
                </a:solidFill>
                <a:latin typeface="Tahoma"/>
                <a:cs typeface="Tahoma"/>
              </a:rPr>
              <a:t>embedded </a:t>
            </a:r>
            <a:r>
              <a:rPr lang="en-US" sz="1800" dirty="0" smtClean="0">
                <a:solidFill>
                  <a:srgbClr val="FF0000"/>
                </a:solidFill>
                <a:latin typeface="Tahoma"/>
                <a:cs typeface="Tahoma"/>
              </a:rPr>
              <a:t>systems, real-time</a:t>
            </a:r>
            <a:r>
              <a:rPr lang="en-US" sz="1800" spc="-130" dirty="0" smtClean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lang="en-US" sz="1800" dirty="0" smtClean="0">
                <a:solidFill>
                  <a:srgbClr val="FF0000"/>
                </a:solidFill>
                <a:latin typeface="Tahoma"/>
                <a:cs typeface="Tahoma"/>
              </a:rPr>
              <a:t>systems</a:t>
            </a:r>
          </a:p>
          <a:p>
            <a:pPr marL="1155065" lvl="1" indent="-229235">
              <a:lnSpc>
                <a:spcPct val="100000"/>
              </a:lnSpc>
              <a:spcBef>
                <a:spcPts val="405"/>
              </a:spcBef>
              <a:buClr>
                <a:schemeClr val="tx1"/>
              </a:buClr>
              <a:tabLst>
                <a:tab pos="1155700" algn="l"/>
              </a:tabLst>
            </a:pPr>
            <a:endParaRPr lang="en-US" sz="1800" dirty="0" smtClean="0">
              <a:latin typeface="Tahoma"/>
              <a:cs typeface="Tahoma"/>
            </a:endParaRPr>
          </a:p>
          <a:p>
            <a:pPr marL="354965" indent="-342900">
              <a:lnSpc>
                <a:spcPct val="100000"/>
              </a:lnSpc>
              <a:spcBef>
                <a:spcPts val="590"/>
              </a:spcBef>
              <a:buClr>
                <a:schemeClr val="tx1"/>
              </a:buClr>
              <a:buFont typeface="Arial"/>
              <a:buChar char="●"/>
              <a:tabLst>
                <a:tab pos="355600" algn="l"/>
              </a:tabLst>
            </a:pPr>
            <a:r>
              <a:rPr lang="en-US" sz="1800" spc="-5" dirty="0" smtClean="0">
                <a:latin typeface="Tahoma"/>
                <a:cs typeface="Tahoma"/>
              </a:rPr>
              <a:t>Batch </a:t>
            </a:r>
            <a:r>
              <a:rPr lang="en-US" sz="1800" spc="-10" dirty="0" smtClean="0">
                <a:latin typeface="Tahoma"/>
                <a:cs typeface="Tahoma"/>
              </a:rPr>
              <a:t>and</a:t>
            </a:r>
            <a:r>
              <a:rPr lang="en-US" sz="1800" spc="35" dirty="0" smtClean="0">
                <a:latin typeface="Tahoma"/>
                <a:cs typeface="Tahoma"/>
              </a:rPr>
              <a:t> </a:t>
            </a:r>
            <a:r>
              <a:rPr lang="en-US" sz="1800" spc="-5" dirty="0" smtClean="0">
                <a:latin typeface="Tahoma"/>
                <a:cs typeface="Tahoma"/>
              </a:rPr>
              <a:t>multiprogramming</a:t>
            </a:r>
          </a:p>
          <a:p>
            <a:pPr marL="354965" indent="-342900">
              <a:lnSpc>
                <a:spcPct val="100000"/>
              </a:lnSpc>
              <a:spcBef>
                <a:spcPts val="590"/>
              </a:spcBef>
              <a:buClr>
                <a:schemeClr val="tx1"/>
              </a:buClr>
              <a:buFont typeface="Arial"/>
              <a:buChar char="●"/>
              <a:tabLst>
                <a:tab pos="355600" algn="l"/>
              </a:tabLst>
            </a:pPr>
            <a:endParaRPr lang="en-US" sz="1800" dirty="0" smtClean="0">
              <a:latin typeface="Tahoma"/>
              <a:cs typeface="Tahoma"/>
            </a:endParaRPr>
          </a:p>
          <a:p>
            <a:pPr marL="354965" indent="-3429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/>
              <a:buChar char="●"/>
              <a:tabLst>
                <a:tab pos="355600" algn="l"/>
              </a:tabLst>
            </a:pPr>
            <a:r>
              <a:rPr lang="en-US" sz="1800" spc="-10" dirty="0" smtClean="0">
                <a:latin typeface="Tahoma"/>
                <a:cs typeface="Tahoma"/>
              </a:rPr>
              <a:t>Timesharing</a:t>
            </a:r>
            <a:endParaRPr lang="en-US" sz="1800" dirty="0" smtClean="0">
              <a:latin typeface="Tahoma"/>
              <a:cs typeface="Tahoma"/>
            </a:endParaRPr>
          </a:p>
          <a:p>
            <a:pPr marL="697865" indent="-229235">
              <a:spcBef>
                <a:spcPts val="405"/>
              </a:spcBef>
              <a:buClr>
                <a:schemeClr val="tx1"/>
              </a:buClr>
              <a:buFont typeface="Wingdings" pitchFamily="2" charset="2"/>
              <a:buChar char="Ø"/>
              <a:tabLst>
                <a:tab pos="1155700" algn="l"/>
              </a:tabLst>
            </a:pPr>
            <a:r>
              <a:rPr lang="en-US" sz="1800" dirty="0" smtClean="0">
                <a:solidFill>
                  <a:srgbClr val="FF0000"/>
                </a:solidFill>
                <a:latin typeface="Tahoma"/>
                <a:cs typeface="Tahoma"/>
              </a:rPr>
              <a:t>workstations, </a:t>
            </a:r>
            <a:r>
              <a:rPr lang="en-US" sz="1800" spc="-5" dirty="0" smtClean="0">
                <a:solidFill>
                  <a:srgbClr val="FF0000"/>
                </a:solidFill>
                <a:latin typeface="Tahoma"/>
                <a:cs typeface="Tahoma"/>
              </a:rPr>
              <a:t>servers, minicomputers,</a:t>
            </a:r>
            <a:r>
              <a:rPr lang="en-US" sz="1800" spc="-85" dirty="0" smtClean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lang="en-US" sz="1800" dirty="0" smtClean="0">
                <a:solidFill>
                  <a:srgbClr val="FF0000"/>
                </a:solidFill>
                <a:latin typeface="Tahoma"/>
                <a:cs typeface="Tahoma"/>
              </a:rPr>
              <a:t>timeframes</a:t>
            </a:r>
          </a:p>
          <a:p>
            <a:pPr marL="1155065" lvl="1" indent="-229235">
              <a:lnSpc>
                <a:spcPct val="100000"/>
              </a:lnSpc>
              <a:spcBef>
                <a:spcPts val="405"/>
              </a:spcBef>
              <a:buClr>
                <a:schemeClr val="tx1"/>
              </a:buClr>
              <a:buFont typeface="Wingdings" pitchFamily="2" charset="2"/>
              <a:buChar char="Ø"/>
              <a:tabLst>
                <a:tab pos="1155700" algn="l"/>
              </a:tabLst>
            </a:pPr>
            <a:endParaRPr lang="en-US" sz="1800" dirty="0" smtClean="0">
              <a:latin typeface="Tahoma"/>
              <a:cs typeface="Tahoma"/>
            </a:endParaRPr>
          </a:p>
          <a:p>
            <a:pPr marL="354965" indent="-342900">
              <a:lnSpc>
                <a:spcPct val="100000"/>
              </a:lnSpc>
              <a:spcBef>
                <a:spcPts val="605"/>
              </a:spcBef>
              <a:buClr>
                <a:schemeClr val="tx1"/>
              </a:buClr>
              <a:buFont typeface="Arial"/>
              <a:buChar char="●"/>
              <a:tabLst>
                <a:tab pos="355600" algn="l"/>
              </a:tabLst>
            </a:pPr>
            <a:r>
              <a:rPr lang="en-US" sz="1800" spc="-5" dirty="0" smtClean="0">
                <a:latin typeface="Tahoma"/>
                <a:cs typeface="Tahoma"/>
              </a:rPr>
              <a:t>Transaction</a:t>
            </a:r>
            <a:r>
              <a:rPr lang="en-US" sz="1800" spc="20" dirty="0" smtClean="0">
                <a:latin typeface="Tahoma"/>
                <a:cs typeface="Tahoma"/>
              </a:rPr>
              <a:t> </a:t>
            </a:r>
            <a:r>
              <a:rPr lang="en-US" sz="1800" spc="-5" dirty="0" smtClean="0">
                <a:latin typeface="Tahoma"/>
                <a:cs typeface="Tahoma"/>
              </a:rPr>
              <a:t>systems</a:t>
            </a:r>
          </a:p>
          <a:p>
            <a:pPr marL="354965" indent="-342900">
              <a:lnSpc>
                <a:spcPct val="100000"/>
              </a:lnSpc>
              <a:spcBef>
                <a:spcPts val="605"/>
              </a:spcBef>
              <a:buClr>
                <a:schemeClr val="tx1"/>
              </a:buClr>
              <a:buFont typeface="Arial"/>
              <a:buChar char="●"/>
              <a:tabLst>
                <a:tab pos="355600" algn="l"/>
              </a:tabLst>
            </a:pPr>
            <a:endParaRPr lang="en-US" sz="1800" dirty="0" smtClean="0">
              <a:latin typeface="Tahoma"/>
              <a:cs typeface="Tahoma"/>
            </a:endParaRPr>
          </a:p>
          <a:p>
            <a:pPr marL="354965" indent="-3429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/>
              <a:buChar char="●"/>
              <a:tabLst>
                <a:tab pos="355600" algn="l"/>
              </a:tabLst>
            </a:pPr>
            <a:r>
              <a:rPr lang="en-US" sz="1800" spc="-5" dirty="0" smtClean="0">
                <a:latin typeface="Tahoma"/>
                <a:cs typeface="Tahoma"/>
              </a:rPr>
              <a:t>Personal Computing</a:t>
            </a:r>
            <a:r>
              <a:rPr lang="en-US" sz="1800" spc="35" dirty="0" smtClean="0">
                <a:latin typeface="Tahoma"/>
                <a:cs typeface="Tahoma"/>
              </a:rPr>
              <a:t> </a:t>
            </a:r>
            <a:r>
              <a:rPr lang="en-US" sz="1800" dirty="0" smtClean="0">
                <a:latin typeface="Tahoma"/>
                <a:cs typeface="Tahoma"/>
              </a:rPr>
              <a:t>Systems</a:t>
            </a:r>
          </a:p>
          <a:p>
            <a:pPr marL="354965" indent="-3429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/>
              <a:buChar char="●"/>
              <a:tabLst>
                <a:tab pos="355600" algn="l"/>
              </a:tabLst>
            </a:pPr>
            <a:endParaRPr lang="en-US" sz="1800" dirty="0" smtClean="0">
              <a:latin typeface="Tahoma"/>
              <a:cs typeface="Tahoma"/>
            </a:endParaRPr>
          </a:p>
          <a:p>
            <a:pPr marL="354965" indent="-3429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/>
              <a:buChar char="●"/>
              <a:tabLst>
                <a:tab pos="355600" algn="l"/>
              </a:tabLst>
            </a:pPr>
            <a:r>
              <a:rPr lang="en-US" sz="1800" spc="-5" dirty="0" smtClean="0">
                <a:latin typeface="Tahoma"/>
                <a:cs typeface="Tahoma"/>
              </a:rPr>
              <a:t>Mobile Platforms</a:t>
            </a:r>
            <a:endParaRPr lang="en-US" sz="1800" dirty="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81200" y="5410200"/>
            <a:ext cx="624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https://www.menti.com/ala787n12ttr</a:t>
            </a:r>
            <a:endParaRPr lang="en-US" dirty="0"/>
          </a:p>
        </p:txBody>
      </p:sp>
      <p:pic>
        <p:nvPicPr>
          <p:cNvPr id="7" name="Picture 6" descr="mentimeter_qr_co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981200"/>
            <a:ext cx="3295650" cy="3295650"/>
          </a:xfrm>
          <a:prstGeom prst="rect">
            <a:avLst/>
          </a:prstGeom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4600" y="457200"/>
            <a:ext cx="298608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What is an Operating System?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defRPr/>
            </a:pPr>
            <a:r>
              <a:rPr lang="en-US" altLang="en-US" sz="2400" dirty="0"/>
              <a:t>Computer System = Hardware + </a:t>
            </a:r>
            <a:r>
              <a:rPr lang="en-US" altLang="en-US" sz="2400" dirty="0" smtClean="0"/>
              <a:t>Software</a:t>
            </a:r>
          </a:p>
          <a:p>
            <a:pPr algn="just" eaLnBrk="1" hangingPunct="1">
              <a:buNone/>
              <a:defRPr/>
            </a:pPr>
            <a:endParaRPr lang="en-US" altLang="en-US" sz="2400" dirty="0"/>
          </a:p>
          <a:p>
            <a:pPr algn="just" eaLnBrk="1" hangingPunct="1">
              <a:defRPr/>
            </a:pPr>
            <a:r>
              <a:rPr lang="en-US" altLang="en-US" sz="2400" dirty="0" smtClean="0"/>
              <a:t>An </a:t>
            </a:r>
            <a:r>
              <a:rPr lang="en-US" altLang="en-US" sz="2400" dirty="0"/>
              <a:t>Operating System is a system Software that acts as an intermediary/interface between a </a:t>
            </a:r>
            <a:r>
              <a:rPr lang="en-US" altLang="en-US" sz="2400" dirty="0">
                <a:solidFill>
                  <a:srgbClr val="00B0F0"/>
                </a:solidFill>
              </a:rPr>
              <a:t>user</a:t>
            </a:r>
            <a:r>
              <a:rPr lang="en-US" altLang="en-US" sz="2400" dirty="0"/>
              <a:t> of a computer and the </a:t>
            </a:r>
            <a:r>
              <a:rPr lang="en-US" altLang="en-US" sz="2400" dirty="0">
                <a:solidFill>
                  <a:srgbClr val="00B0F0"/>
                </a:solidFill>
              </a:rPr>
              <a:t>computer hardware</a:t>
            </a:r>
            <a:r>
              <a:rPr lang="en-US" altLang="en-US" sz="2400" dirty="0" smtClean="0"/>
              <a:t>.</a:t>
            </a:r>
          </a:p>
          <a:p>
            <a:pPr algn="just" eaLnBrk="1" hangingPunct="1">
              <a:defRPr/>
            </a:pPr>
            <a:endParaRPr lang="en-US" altLang="en-US" sz="2400" dirty="0"/>
          </a:p>
          <a:p>
            <a:pPr algn="just" eaLnBrk="1" hangingPunct="1">
              <a:defRPr/>
            </a:pPr>
            <a:r>
              <a:rPr lang="en-US" altLang="en-US" sz="2400" dirty="0" smtClean="0"/>
              <a:t>System Calls</a:t>
            </a:r>
            <a:endParaRPr lang="en-US" altLang="en-US" sz="2400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8001000" cy="838200"/>
          </a:xfrm>
        </p:spPr>
        <p:txBody>
          <a:bodyPr/>
          <a:lstStyle/>
          <a:p>
            <a:r>
              <a:rPr lang="en-US" spc="-5" dirty="0" smtClean="0">
                <a:cs typeface="Arial" pitchFamily="34" charset="0"/>
              </a:rPr>
              <a:t>Computer</a:t>
            </a:r>
            <a:r>
              <a:rPr lang="en-US" spc="-60" dirty="0" smtClean="0">
                <a:cs typeface="Arial" pitchFamily="34" charset="0"/>
              </a:rPr>
              <a:t> </a:t>
            </a:r>
            <a:r>
              <a:rPr lang="en-US" spc="-5" dirty="0" smtClean="0">
                <a:cs typeface="Arial" pitchFamily="34" charset="0"/>
              </a:rPr>
              <a:t>System Components</a:t>
            </a:r>
            <a:endParaRPr lang="en-US" dirty="0"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7800"/>
            <a:ext cx="7772400" cy="4572000"/>
          </a:xfrm>
        </p:spPr>
        <p:txBody>
          <a:bodyPr/>
          <a:lstStyle/>
          <a:p>
            <a:pPr marL="354965">
              <a:spcBef>
                <a:spcPts val="650"/>
              </a:spcBef>
              <a:buClr>
                <a:schemeClr val="bg2">
                  <a:lumMod val="50000"/>
                </a:schemeClr>
              </a:buClr>
              <a:buFont typeface="Arial"/>
              <a:buChar char="●"/>
              <a:tabLst>
                <a:tab pos="355600" algn="l"/>
              </a:tabLst>
            </a:pPr>
            <a:r>
              <a:rPr lang="en-US" sz="2800" spc="-5" dirty="0">
                <a:cs typeface="Tahoma"/>
              </a:rPr>
              <a:t>Hardware</a:t>
            </a:r>
            <a:endParaRPr lang="en-US" sz="2800" dirty="0">
              <a:cs typeface="Tahoma"/>
            </a:endParaRPr>
          </a:p>
          <a:p>
            <a:pPr marL="756285" lvl="1" indent="-287655">
              <a:lnSpc>
                <a:spcPct val="100000"/>
              </a:lnSpc>
              <a:spcBef>
                <a:spcPts val="310"/>
              </a:spcBef>
              <a:buClr>
                <a:schemeClr val="bg2">
                  <a:lumMod val="50000"/>
                </a:schemeClr>
              </a:buClr>
              <a:buFont typeface="Wingdings" pitchFamily="2" charset="2"/>
              <a:buChar char="Ø"/>
              <a:tabLst>
                <a:tab pos="755650" algn="l"/>
                <a:tab pos="756920" algn="l"/>
              </a:tabLst>
            </a:pPr>
            <a:r>
              <a:rPr lang="en-US" sz="1600" spc="-5" dirty="0">
                <a:cs typeface="Tahoma"/>
              </a:rPr>
              <a:t>Provides basic </a:t>
            </a:r>
            <a:r>
              <a:rPr lang="en-US" sz="1600" spc="-10" dirty="0">
                <a:cs typeface="Tahoma"/>
              </a:rPr>
              <a:t>computing resources </a:t>
            </a:r>
            <a:r>
              <a:rPr lang="en-US" sz="1600" spc="-5" dirty="0">
                <a:cs typeface="Tahoma"/>
              </a:rPr>
              <a:t>(CPU, memory, I/O</a:t>
            </a:r>
            <a:r>
              <a:rPr lang="en-US" sz="1600" spc="185" dirty="0">
                <a:cs typeface="Tahoma"/>
              </a:rPr>
              <a:t> </a:t>
            </a:r>
            <a:r>
              <a:rPr lang="en-US" sz="1600" spc="-5" dirty="0">
                <a:cs typeface="Tahoma"/>
              </a:rPr>
              <a:t>devices</a:t>
            </a:r>
            <a:r>
              <a:rPr lang="en-US" sz="1600" spc="-5" dirty="0" smtClean="0">
                <a:cs typeface="Tahoma"/>
              </a:rPr>
              <a:t>).</a:t>
            </a:r>
          </a:p>
          <a:p>
            <a:pPr marL="756285" lvl="1" indent="-287655">
              <a:lnSpc>
                <a:spcPct val="100000"/>
              </a:lnSpc>
              <a:spcBef>
                <a:spcPts val="310"/>
              </a:spcBef>
              <a:buClr>
                <a:schemeClr val="bg2">
                  <a:lumMod val="50000"/>
                </a:schemeClr>
              </a:buClr>
              <a:buFont typeface="Arial"/>
              <a:buChar char="●"/>
              <a:tabLst>
                <a:tab pos="755650" algn="l"/>
                <a:tab pos="756920" algn="l"/>
              </a:tabLst>
            </a:pPr>
            <a:endParaRPr lang="en-US" sz="1600" dirty="0">
              <a:cs typeface="Tahoma"/>
            </a:endParaRPr>
          </a:p>
          <a:p>
            <a:pPr marL="354965">
              <a:spcBef>
                <a:spcPts val="590"/>
              </a:spcBef>
              <a:buClr>
                <a:schemeClr val="bg2">
                  <a:lumMod val="50000"/>
                </a:schemeClr>
              </a:buClr>
              <a:buFont typeface="Arial"/>
              <a:buChar char="●"/>
              <a:tabLst>
                <a:tab pos="355600" algn="l"/>
              </a:tabLst>
            </a:pPr>
            <a:r>
              <a:rPr lang="en-US" sz="2800" spc="-5" dirty="0">
                <a:cs typeface="Tahoma"/>
              </a:rPr>
              <a:t>Operating</a:t>
            </a:r>
            <a:r>
              <a:rPr lang="en-US" sz="2800" spc="35" dirty="0">
                <a:cs typeface="Tahoma"/>
              </a:rPr>
              <a:t> </a:t>
            </a:r>
            <a:r>
              <a:rPr lang="en-US" sz="2800" spc="-5" dirty="0">
                <a:cs typeface="Tahoma"/>
              </a:rPr>
              <a:t>System</a:t>
            </a:r>
            <a:endParaRPr lang="en-US" sz="2800" dirty="0">
              <a:cs typeface="Tahoma"/>
            </a:endParaRPr>
          </a:p>
          <a:p>
            <a:pPr marL="756285" lvl="1" indent="-287655">
              <a:lnSpc>
                <a:spcPct val="100000"/>
              </a:lnSpc>
              <a:spcBef>
                <a:spcPts val="310"/>
              </a:spcBef>
              <a:buClr>
                <a:schemeClr val="bg2">
                  <a:lumMod val="50000"/>
                </a:schemeClr>
              </a:buClr>
              <a:buFont typeface="Wingdings" pitchFamily="2" charset="2"/>
              <a:buChar char="Ø"/>
              <a:tabLst>
                <a:tab pos="755650" algn="l"/>
                <a:tab pos="756920" algn="l"/>
              </a:tabLst>
            </a:pPr>
            <a:r>
              <a:rPr lang="en-US" sz="1600" spc="-10" dirty="0">
                <a:cs typeface="Tahoma"/>
              </a:rPr>
              <a:t>Controls and coordinates </a:t>
            </a:r>
            <a:r>
              <a:rPr lang="en-US" sz="1600" spc="-5" dirty="0">
                <a:cs typeface="Tahoma"/>
              </a:rPr>
              <a:t>the </a:t>
            </a:r>
            <a:r>
              <a:rPr lang="en-US" sz="1600" spc="-10" dirty="0">
                <a:cs typeface="Tahoma"/>
              </a:rPr>
              <a:t>use </a:t>
            </a:r>
            <a:r>
              <a:rPr lang="en-US" sz="1600" dirty="0">
                <a:cs typeface="Tahoma"/>
              </a:rPr>
              <a:t>of </a:t>
            </a:r>
            <a:r>
              <a:rPr lang="en-US" sz="1600" spc="-5" dirty="0">
                <a:cs typeface="Tahoma"/>
              </a:rPr>
              <a:t>hardware among </a:t>
            </a:r>
            <a:r>
              <a:rPr lang="en-US" sz="1600" spc="-10" dirty="0">
                <a:cs typeface="Tahoma"/>
              </a:rPr>
              <a:t>application</a:t>
            </a:r>
            <a:r>
              <a:rPr lang="en-US" sz="1600" spc="229" dirty="0">
                <a:cs typeface="Tahoma"/>
              </a:rPr>
              <a:t> </a:t>
            </a:r>
            <a:r>
              <a:rPr lang="en-US" sz="1600" spc="-5" dirty="0">
                <a:cs typeface="Tahoma"/>
              </a:rPr>
              <a:t>programs</a:t>
            </a:r>
            <a:r>
              <a:rPr lang="en-US" sz="1600" spc="-5" dirty="0" smtClean="0">
                <a:cs typeface="Tahoma"/>
              </a:rPr>
              <a:t>.</a:t>
            </a:r>
          </a:p>
          <a:p>
            <a:pPr marL="756285" lvl="1" indent="-287655">
              <a:lnSpc>
                <a:spcPct val="100000"/>
              </a:lnSpc>
              <a:spcBef>
                <a:spcPts val="310"/>
              </a:spcBef>
              <a:buClr>
                <a:schemeClr val="bg2">
                  <a:lumMod val="50000"/>
                </a:schemeClr>
              </a:buClr>
              <a:buFont typeface="Arial"/>
              <a:buChar char="●"/>
              <a:tabLst>
                <a:tab pos="755650" algn="l"/>
                <a:tab pos="756920" algn="l"/>
              </a:tabLst>
            </a:pPr>
            <a:endParaRPr lang="en-US" sz="1600" dirty="0">
              <a:cs typeface="Tahoma"/>
            </a:endParaRPr>
          </a:p>
          <a:p>
            <a:pPr marL="354965">
              <a:spcBef>
                <a:spcPts val="590"/>
              </a:spcBef>
              <a:buClr>
                <a:schemeClr val="bg2">
                  <a:lumMod val="50000"/>
                </a:schemeClr>
              </a:buClr>
              <a:buFont typeface="Arial"/>
              <a:buChar char="●"/>
              <a:tabLst>
                <a:tab pos="355600" algn="l"/>
              </a:tabLst>
            </a:pPr>
            <a:r>
              <a:rPr lang="en-US" sz="2800" spc="-5" dirty="0">
                <a:cs typeface="Tahoma"/>
              </a:rPr>
              <a:t>Application</a:t>
            </a:r>
            <a:r>
              <a:rPr lang="en-US" sz="2800" spc="-10" dirty="0">
                <a:cs typeface="Tahoma"/>
              </a:rPr>
              <a:t> </a:t>
            </a:r>
            <a:r>
              <a:rPr lang="en-US" sz="2800" spc="-5" dirty="0">
                <a:cs typeface="Tahoma"/>
              </a:rPr>
              <a:t>Programs</a:t>
            </a:r>
            <a:endParaRPr lang="en-US" sz="2800" dirty="0">
              <a:cs typeface="Tahoma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310"/>
              </a:spcBef>
              <a:buClr>
                <a:schemeClr val="bg2">
                  <a:lumMod val="50000"/>
                </a:schemeClr>
              </a:buClr>
              <a:buFont typeface="Wingdings" pitchFamily="2" charset="2"/>
              <a:buChar char="Ø"/>
              <a:tabLst>
                <a:tab pos="755650" algn="l"/>
                <a:tab pos="756920" algn="l"/>
              </a:tabLst>
            </a:pPr>
            <a:r>
              <a:rPr lang="en-US" sz="1600" spc="-5" dirty="0" smtClean="0">
                <a:cs typeface="Tahoma"/>
              </a:rPr>
              <a:t>compilers</a:t>
            </a:r>
            <a:r>
              <a:rPr lang="en-US" sz="1600" spc="-5" dirty="0">
                <a:cs typeface="Tahoma"/>
              </a:rPr>
              <a:t>, database </a:t>
            </a:r>
            <a:r>
              <a:rPr lang="en-US" sz="1600" spc="-10" dirty="0">
                <a:cs typeface="Tahoma"/>
              </a:rPr>
              <a:t>systems, </a:t>
            </a:r>
            <a:r>
              <a:rPr lang="en-US" sz="1600" spc="-5" dirty="0">
                <a:cs typeface="Tahoma"/>
              </a:rPr>
              <a:t>video games,  business programs </a:t>
            </a:r>
            <a:r>
              <a:rPr lang="en-US" sz="1600" spc="-10" dirty="0">
                <a:cs typeface="Tahoma"/>
              </a:rPr>
              <a:t>such as </a:t>
            </a:r>
            <a:r>
              <a:rPr lang="en-US" sz="1600" spc="-5" dirty="0">
                <a:cs typeface="Tahoma"/>
              </a:rPr>
              <a:t>banking</a:t>
            </a:r>
            <a:r>
              <a:rPr lang="en-US" sz="1600" spc="75" dirty="0">
                <a:cs typeface="Tahoma"/>
              </a:rPr>
              <a:t> </a:t>
            </a:r>
            <a:r>
              <a:rPr lang="en-US" sz="1600" spc="-5" dirty="0" smtClean="0">
                <a:cs typeface="Tahoma"/>
              </a:rPr>
              <a:t>software.</a:t>
            </a:r>
          </a:p>
          <a:p>
            <a:pPr marL="756285" marR="5080" lvl="1" indent="-287020">
              <a:lnSpc>
                <a:spcPct val="100000"/>
              </a:lnSpc>
              <a:spcBef>
                <a:spcPts val="310"/>
              </a:spcBef>
              <a:buClr>
                <a:schemeClr val="bg2">
                  <a:lumMod val="50000"/>
                </a:schemeClr>
              </a:buClr>
              <a:buFont typeface="Arial"/>
              <a:buChar char="●"/>
              <a:tabLst>
                <a:tab pos="755650" algn="l"/>
                <a:tab pos="756920" algn="l"/>
              </a:tabLst>
            </a:pPr>
            <a:endParaRPr lang="en-US" sz="1600" dirty="0">
              <a:cs typeface="Tahoma"/>
            </a:endParaRPr>
          </a:p>
          <a:p>
            <a:pPr marL="354965">
              <a:spcBef>
                <a:spcPts val="590"/>
              </a:spcBef>
              <a:buClr>
                <a:schemeClr val="bg2">
                  <a:lumMod val="50000"/>
                </a:schemeClr>
              </a:buClr>
              <a:buFont typeface="Arial"/>
              <a:buChar char="●"/>
              <a:tabLst>
                <a:tab pos="355600" algn="l"/>
              </a:tabLst>
            </a:pPr>
            <a:r>
              <a:rPr lang="en-US" sz="2800" spc="-5" dirty="0">
                <a:cs typeface="Tahoma"/>
              </a:rPr>
              <a:t>Users</a:t>
            </a:r>
            <a:endParaRPr lang="en-US" sz="2800" dirty="0">
              <a:cs typeface="Tahoma"/>
            </a:endParaRPr>
          </a:p>
          <a:p>
            <a:pPr marL="756285" lvl="1" indent="-287655">
              <a:lnSpc>
                <a:spcPct val="100000"/>
              </a:lnSpc>
              <a:spcBef>
                <a:spcPts val="310"/>
              </a:spcBef>
              <a:buClr>
                <a:schemeClr val="bg2">
                  <a:lumMod val="50000"/>
                </a:schemeClr>
              </a:buClr>
              <a:buFont typeface="Wingdings" pitchFamily="2" charset="2"/>
              <a:buChar char="Ø"/>
              <a:tabLst>
                <a:tab pos="755650" algn="l"/>
                <a:tab pos="756920" algn="l"/>
              </a:tabLst>
            </a:pPr>
            <a:r>
              <a:rPr lang="en-US" sz="1600" spc="-10" dirty="0">
                <a:cs typeface="Tahoma"/>
              </a:rPr>
              <a:t>People, machines, other</a:t>
            </a:r>
            <a:r>
              <a:rPr lang="en-US" sz="1600" spc="95" dirty="0">
                <a:cs typeface="Tahoma"/>
              </a:rPr>
              <a:t> </a:t>
            </a:r>
            <a:r>
              <a:rPr lang="en-US" sz="1600" spc="-5" dirty="0">
                <a:cs typeface="Tahoma"/>
              </a:rPr>
              <a:t>computers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 dirty="0" smtClean="0">
                <a:cs typeface="Arial Black"/>
              </a:rPr>
              <a:t>Abstract View </a:t>
            </a:r>
            <a:r>
              <a:rPr lang="en-US" spc="5" dirty="0" smtClean="0">
                <a:cs typeface="Arial Black"/>
              </a:rPr>
              <a:t>of</a:t>
            </a:r>
            <a:r>
              <a:rPr lang="en-US" dirty="0" smtClean="0">
                <a:cs typeface="Arial Black"/>
              </a:rPr>
              <a:t> </a:t>
            </a:r>
            <a:r>
              <a:rPr lang="en-US" spc="-5" dirty="0" smtClean="0">
                <a:cs typeface="Arial Black"/>
              </a:rPr>
              <a:t>System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1600200"/>
            <a:ext cx="7086600" cy="4531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 smtClean="0"/>
              <a:t>Shell</a:t>
            </a:r>
            <a:r>
              <a:rPr lang="en-US" sz="2000" dirty="0" smtClean="0"/>
              <a:t> –Outer part responsible of interacting with the operating system.</a:t>
            </a:r>
          </a:p>
          <a:p>
            <a:endParaRPr lang="en-US" sz="2000" dirty="0" smtClean="0"/>
          </a:p>
          <a:p>
            <a:r>
              <a:rPr lang="en-US" sz="2000" b="1" dirty="0" smtClean="0"/>
              <a:t>Kernel</a:t>
            </a:r>
            <a:r>
              <a:rPr lang="en-US" sz="2000" dirty="0" smtClean="0"/>
              <a:t> – Central component responsible for managing and controlling computer resources.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CONVENIENCE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Windows (80%)</a:t>
            </a:r>
          </a:p>
          <a:p>
            <a:endParaRPr lang="en-US" dirty="0"/>
          </a:p>
          <a:p>
            <a:r>
              <a:rPr lang="en-US" dirty="0" smtClean="0"/>
              <a:t>THROUGHPUT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LINUX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MAC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2362200"/>
            <a:ext cx="7924800" cy="426720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 The function of Operating System is to :</a:t>
            </a:r>
          </a:p>
          <a:p>
            <a:pPr>
              <a:buNone/>
            </a:pPr>
            <a:endParaRPr lang="en-US" dirty="0" smtClean="0"/>
          </a:p>
          <a:p>
            <a:pPr marL="971550" lvl="1" indent="-514350">
              <a:buClr>
                <a:srgbClr val="FF0000"/>
              </a:buClr>
              <a:buSzPct val="80000"/>
              <a:buFont typeface="+mj-lt"/>
              <a:buAutoNum type="alphaLcParenR"/>
            </a:pPr>
            <a:r>
              <a:rPr lang="en-US" i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Take information as input</a:t>
            </a:r>
          </a:p>
          <a:p>
            <a:pPr marL="971550" lvl="1" indent="-514350">
              <a:buClr>
                <a:srgbClr val="FF0000"/>
              </a:buClr>
              <a:buSzPct val="80000"/>
              <a:buFont typeface="+mj-lt"/>
              <a:buAutoNum type="alphaLcParenR"/>
            </a:pPr>
            <a:r>
              <a:rPr lang="en-US" i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Display the result as output</a:t>
            </a:r>
          </a:p>
          <a:p>
            <a:pPr marL="971550" lvl="1" indent="-514350">
              <a:buClr>
                <a:srgbClr val="FF0000"/>
              </a:buClr>
              <a:buSzPct val="80000"/>
              <a:buFont typeface="+mj-lt"/>
              <a:buAutoNum type="alphaLcParenR"/>
            </a:pPr>
            <a:r>
              <a:rPr lang="en-US" i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Manage and control parts of computer</a:t>
            </a:r>
          </a:p>
          <a:p>
            <a:pPr marL="971550" lvl="1" indent="-514350">
              <a:buClr>
                <a:srgbClr val="FF0000"/>
              </a:buClr>
              <a:buSzPct val="80000"/>
              <a:buFont typeface="+mj-lt"/>
              <a:buAutoNum type="alphaLcParenR"/>
            </a:pPr>
            <a:r>
              <a:rPr lang="en-US" i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All of these</a:t>
            </a:r>
          </a:p>
          <a:p>
            <a:pPr>
              <a:buNone/>
            </a:pPr>
            <a:endParaRPr lang="en-US" sz="2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304800"/>
            <a:ext cx="41910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590800"/>
            <a:ext cx="7924800" cy="4114800"/>
          </a:xfrm>
        </p:spPr>
        <p:txBody>
          <a:bodyPr/>
          <a:lstStyle/>
          <a:p>
            <a:r>
              <a:rPr lang="en-US" dirty="0" smtClean="0"/>
              <a:t> The function of Operating System is to :</a:t>
            </a:r>
          </a:p>
          <a:p>
            <a:pPr>
              <a:buNone/>
            </a:pPr>
            <a:endParaRPr lang="en-US" dirty="0" smtClean="0"/>
          </a:p>
          <a:p>
            <a:pPr marL="971550" lvl="1" indent="-514350">
              <a:buClr>
                <a:srgbClr val="FF0000"/>
              </a:buClr>
              <a:buSzPct val="80000"/>
              <a:buFont typeface="+mj-lt"/>
              <a:buAutoNum type="alphaLcParenR"/>
            </a:pPr>
            <a:r>
              <a:rPr lang="en-US" sz="2400" i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Take information as input</a:t>
            </a:r>
          </a:p>
          <a:p>
            <a:pPr marL="971550" lvl="1" indent="-514350">
              <a:buClr>
                <a:srgbClr val="FF0000"/>
              </a:buClr>
              <a:buSzPct val="80000"/>
              <a:buFont typeface="+mj-lt"/>
              <a:buAutoNum type="alphaLcParenR"/>
            </a:pPr>
            <a:r>
              <a:rPr lang="en-US" sz="2400" i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Display the result as output</a:t>
            </a:r>
          </a:p>
          <a:p>
            <a:pPr marL="971550" lvl="1" indent="-514350">
              <a:buClr>
                <a:srgbClr val="FF0000"/>
              </a:buClr>
              <a:buSzPct val="80000"/>
              <a:buFont typeface="+mj-lt"/>
              <a:buAutoNum type="alphaLcParenR"/>
            </a:pPr>
            <a:r>
              <a:rPr lang="en-US" sz="2400" i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Manage and control parts of computer</a:t>
            </a:r>
          </a:p>
          <a:p>
            <a:pPr marL="971550" lvl="1" indent="-514350">
              <a:buClr>
                <a:srgbClr val="FF0000"/>
              </a:buClr>
              <a:buSzPct val="80000"/>
              <a:buNone/>
            </a:pPr>
            <a:r>
              <a:rPr lang="en-US" sz="2400" b="1" i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d)   </a:t>
            </a:r>
            <a:r>
              <a:rPr lang="en-US" b="1" i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All of these</a:t>
            </a:r>
          </a:p>
          <a:p>
            <a:pPr>
              <a:buNone/>
            </a:pPr>
            <a:endParaRPr 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152400"/>
            <a:ext cx="4164089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066800"/>
            <a:ext cx="8039100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ueprint">
  <a:themeElements>
    <a:clrScheme name="Blueprint 2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53A77"/>
      </a:accent4>
      <a:accent5>
        <a:srgbClr val="F4E9C1"/>
      </a:accent5>
      <a:accent6>
        <a:srgbClr val="A1A1A1"/>
      </a:accent6>
      <a:hlink>
        <a:srgbClr val="6F89F7"/>
      </a:hlink>
      <a:folHlink>
        <a:srgbClr val="CFDBFD"/>
      </a:folHlink>
    </a:clrScheme>
    <a:fontScheme name="Blueprint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Bluepri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Designs\Blueprint.pot</Template>
  <TotalTime>8699</TotalTime>
  <Words>359</Words>
  <Application>Microsoft PowerPoint 7.0</Application>
  <PresentationFormat>Overhead</PresentationFormat>
  <Paragraphs>117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Blueprint</vt:lpstr>
      <vt:lpstr>  </vt:lpstr>
      <vt:lpstr>What is an Operating System?</vt:lpstr>
      <vt:lpstr>Computer System Components</vt:lpstr>
      <vt:lpstr>Abstract View of System</vt:lpstr>
      <vt:lpstr>Parts of OS</vt:lpstr>
      <vt:lpstr>GOALS </vt:lpstr>
      <vt:lpstr>  </vt:lpstr>
      <vt:lpstr> </vt:lpstr>
      <vt:lpstr>  </vt:lpstr>
      <vt:lpstr>FUNCTIONS</vt:lpstr>
      <vt:lpstr>   </vt:lpstr>
      <vt:lpstr>Why should I study Operating Systems?</vt:lpstr>
      <vt:lpstr>  </vt:lpstr>
      <vt:lpstr>  </vt:lpstr>
      <vt:lpstr>Computer System Architecture  (traditional)</vt:lpstr>
      <vt:lpstr>Systems Today</vt:lpstr>
      <vt:lpstr>Operating System Spectrum</vt:lpstr>
      <vt:lpstr> 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Anubhuti Mohindra</dc:creator>
  <cp:lastModifiedBy>anubhuti.mohindra</cp:lastModifiedBy>
  <cp:revision>25</cp:revision>
  <cp:lastPrinted>1601-01-01T00:00:00Z</cp:lastPrinted>
  <dcterms:created xsi:type="dcterms:W3CDTF">1601-01-01T00:00:00Z</dcterms:created>
  <dcterms:modified xsi:type="dcterms:W3CDTF">2023-08-01T05:24:30Z</dcterms:modified>
</cp:coreProperties>
</file>